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5" r:id="rId3"/>
    <p:sldId id="257" r:id="rId4"/>
    <p:sldId id="306" r:id="rId5"/>
    <p:sldId id="308" r:id="rId6"/>
    <p:sldId id="310" r:id="rId7"/>
    <p:sldId id="311" r:id="rId8"/>
    <p:sldId id="312" r:id="rId9"/>
    <p:sldId id="313" r:id="rId10"/>
    <p:sldId id="314" r:id="rId11"/>
    <p:sldId id="328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324" r:id="rId21"/>
    <p:sldId id="325" r:id="rId22"/>
    <p:sldId id="326" r:id="rId23"/>
    <p:sldId id="327" r:id="rId24"/>
    <p:sldId id="323" r:id="rId25"/>
    <p:sldId id="329" r:id="rId26"/>
    <p:sldId id="303" r:id="rId27"/>
    <p:sldId id="330" r:id="rId28"/>
    <p:sldId id="332" r:id="rId29"/>
    <p:sldId id="331" r:id="rId30"/>
    <p:sldId id="333" r:id="rId31"/>
    <p:sldId id="334" r:id="rId32"/>
    <p:sldId id="336" r:id="rId33"/>
    <p:sldId id="335" r:id="rId34"/>
    <p:sldId id="337" r:id="rId35"/>
    <p:sldId id="338" r:id="rId36"/>
    <p:sldId id="339" r:id="rId37"/>
    <p:sldId id="341" r:id="rId38"/>
    <p:sldId id="342" r:id="rId39"/>
    <p:sldId id="358" r:id="rId40"/>
    <p:sldId id="343" r:id="rId41"/>
    <p:sldId id="345" r:id="rId42"/>
    <p:sldId id="348" r:id="rId43"/>
    <p:sldId id="349" r:id="rId44"/>
    <p:sldId id="395" r:id="rId45"/>
    <p:sldId id="360" r:id="rId46"/>
    <p:sldId id="350" r:id="rId47"/>
    <p:sldId id="359" r:id="rId48"/>
    <p:sldId id="351" r:id="rId49"/>
    <p:sldId id="356" r:id="rId50"/>
    <p:sldId id="340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yrcz, Michael" userId="0efd8a38-3f8e-46fd-9886-7800c0196e80" providerId="ADAL" clId="{51EB3A66-C2E5-4D97-A2A8-41CFA44F17FD}"/>
    <pc:docChg chg="custSel addSld delSld modSld">
      <pc:chgData name="Pyrcz, Michael" userId="0efd8a38-3f8e-46fd-9886-7800c0196e80" providerId="ADAL" clId="{51EB3A66-C2E5-4D97-A2A8-41CFA44F17FD}" dt="2022-03-11T15:44:08.119" v="3062" actId="2696"/>
      <pc:docMkLst>
        <pc:docMk/>
      </pc:docMkLst>
      <pc:sldChg chg="modSp">
        <pc:chgData name="Pyrcz, Michael" userId="0efd8a38-3f8e-46fd-9886-7800c0196e80" providerId="ADAL" clId="{51EB3A66-C2E5-4D97-A2A8-41CFA44F17FD}" dt="2022-03-09T17:30:01.510" v="12" actId="20577"/>
        <pc:sldMkLst>
          <pc:docMk/>
          <pc:sldMk cId="2053567695" sldId="256"/>
        </pc:sldMkLst>
        <pc:spChg chg="mod">
          <ac:chgData name="Pyrcz, Michael" userId="0efd8a38-3f8e-46fd-9886-7800c0196e80" providerId="ADAL" clId="{51EB3A66-C2E5-4D97-A2A8-41CFA44F17FD}" dt="2022-03-09T17:30:01.510" v="12" actId="20577"/>
          <ac:spMkLst>
            <pc:docMk/>
            <pc:sldMk cId="2053567695" sldId="256"/>
            <ac:spMk id="3" creationId="{A86937E0-5F83-4EBC-858E-3CDF4A519B43}"/>
          </ac:spMkLst>
        </pc:spChg>
      </pc:sldChg>
      <pc:sldChg chg="add">
        <pc:chgData name="Pyrcz, Michael" userId="0efd8a38-3f8e-46fd-9886-7800c0196e80" providerId="ADAL" clId="{51EB3A66-C2E5-4D97-A2A8-41CFA44F17FD}" dt="2022-03-09T17:30:17.466" v="13"/>
        <pc:sldMkLst>
          <pc:docMk/>
          <pc:sldMk cId="2735756639" sldId="339"/>
        </pc:sldMkLst>
      </pc:sldChg>
      <pc:sldChg chg="addSp delSp modSp add">
        <pc:chgData name="Pyrcz, Michael" userId="0efd8a38-3f8e-46fd-9886-7800c0196e80" providerId="ADAL" clId="{51EB3A66-C2E5-4D97-A2A8-41CFA44F17FD}" dt="2022-03-11T15:24:49.087" v="3012" actId="14100"/>
        <pc:sldMkLst>
          <pc:docMk/>
          <pc:sldMk cId="153224400" sldId="340"/>
        </pc:sldMkLst>
        <pc:spChg chg="mod">
          <ac:chgData name="Pyrcz, Michael" userId="0efd8a38-3f8e-46fd-9886-7800c0196e80" providerId="ADAL" clId="{51EB3A66-C2E5-4D97-A2A8-41CFA44F17FD}" dt="2022-03-11T15:23:11.403" v="2731" actId="20577"/>
          <ac:spMkLst>
            <pc:docMk/>
            <pc:sldMk cId="153224400" sldId="340"/>
            <ac:spMk id="2" creationId="{66A27969-DEEB-465F-A7FF-0B2ED16C9028}"/>
          </ac:spMkLst>
        </pc:spChg>
        <pc:spChg chg="add mod">
          <ac:chgData name="Pyrcz, Michael" userId="0efd8a38-3f8e-46fd-9886-7800c0196e80" providerId="ADAL" clId="{51EB3A66-C2E5-4D97-A2A8-41CFA44F17FD}" dt="2022-03-11T15:24:49.087" v="3012" actId="14100"/>
          <ac:spMkLst>
            <pc:docMk/>
            <pc:sldMk cId="153224400" sldId="340"/>
            <ac:spMk id="3" creationId="{EF7EA542-2834-493C-B365-F9F23DFF6DC9}"/>
          </ac:spMkLst>
        </pc:spChg>
        <pc:picChg chg="del">
          <ac:chgData name="Pyrcz, Michael" userId="0efd8a38-3f8e-46fd-9886-7800c0196e80" providerId="ADAL" clId="{51EB3A66-C2E5-4D97-A2A8-41CFA44F17FD}" dt="2022-03-09T17:30:33.967" v="44" actId="478"/>
          <ac:picMkLst>
            <pc:docMk/>
            <pc:sldMk cId="153224400" sldId="340"/>
            <ac:picMk id="4" creationId="{451FC351-808C-4F20-909A-E6AB675CC920}"/>
          </ac:picMkLst>
        </pc:picChg>
      </pc:sldChg>
      <pc:sldChg chg="modSp add">
        <pc:chgData name="Pyrcz, Michael" userId="0efd8a38-3f8e-46fd-9886-7800c0196e80" providerId="ADAL" clId="{51EB3A66-C2E5-4D97-A2A8-41CFA44F17FD}" dt="2022-03-11T15:25:01.545" v="3013" actId="113"/>
        <pc:sldMkLst>
          <pc:docMk/>
          <pc:sldMk cId="2304309701" sldId="341"/>
        </pc:sldMkLst>
        <pc:spChg chg="mod">
          <ac:chgData name="Pyrcz, Michael" userId="0efd8a38-3f8e-46fd-9886-7800c0196e80" providerId="ADAL" clId="{51EB3A66-C2E5-4D97-A2A8-41CFA44F17FD}" dt="2022-03-11T15:25:01.545" v="3013" actId="113"/>
          <ac:spMkLst>
            <pc:docMk/>
            <pc:sldMk cId="2304309701" sldId="341"/>
            <ac:spMk id="2" creationId="{66A27969-DEEB-465F-A7FF-0B2ED16C9028}"/>
          </ac:spMkLst>
        </pc:spChg>
        <pc:spChg chg="mod">
          <ac:chgData name="Pyrcz, Michael" userId="0efd8a38-3f8e-46fd-9886-7800c0196e80" providerId="ADAL" clId="{51EB3A66-C2E5-4D97-A2A8-41CFA44F17FD}" dt="2022-03-11T15:00:25.349" v="989" actId="12"/>
          <ac:spMkLst>
            <pc:docMk/>
            <pc:sldMk cId="2304309701" sldId="341"/>
            <ac:spMk id="3" creationId="{5A16D6CE-3560-475D-AEB4-1BBA69218E3E}"/>
          </ac:spMkLst>
        </pc:spChg>
      </pc:sldChg>
      <pc:sldChg chg="addSp delSp modSp add">
        <pc:chgData name="Pyrcz, Michael" userId="0efd8a38-3f8e-46fd-9886-7800c0196e80" providerId="ADAL" clId="{51EB3A66-C2E5-4D97-A2A8-41CFA44F17FD}" dt="2022-03-11T15:09:32.040" v="1738" actId="1076"/>
        <pc:sldMkLst>
          <pc:docMk/>
          <pc:sldMk cId="3750186639" sldId="342"/>
        </pc:sldMkLst>
        <pc:spChg chg="mod">
          <ac:chgData name="Pyrcz, Michael" userId="0efd8a38-3f8e-46fd-9886-7800c0196e80" providerId="ADAL" clId="{51EB3A66-C2E5-4D97-A2A8-41CFA44F17FD}" dt="2022-03-11T15:00:40.098" v="1011" actId="20577"/>
          <ac:spMkLst>
            <pc:docMk/>
            <pc:sldMk cId="3750186639" sldId="342"/>
            <ac:spMk id="2" creationId="{66A27969-DEEB-465F-A7FF-0B2ED16C9028}"/>
          </ac:spMkLst>
        </pc:spChg>
        <pc:spChg chg="mod">
          <ac:chgData name="Pyrcz, Michael" userId="0efd8a38-3f8e-46fd-9886-7800c0196e80" providerId="ADAL" clId="{51EB3A66-C2E5-4D97-A2A8-41CFA44F17FD}" dt="2022-03-11T15:08:21.822" v="1596" actId="20577"/>
          <ac:spMkLst>
            <pc:docMk/>
            <pc:sldMk cId="3750186639" sldId="342"/>
            <ac:spMk id="3" creationId="{5A16D6CE-3560-475D-AEB4-1BBA69218E3E}"/>
          </ac:spMkLst>
        </pc:spChg>
        <pc:spChg chg="add mod">
          <ac:chgData name="Pyrcz, Michael" userId="0efd8a38-3f8e-46fd-9886-7800c0196e80" providerId="ADAL" clId="{51EB3A66-C2E5-4D97-A2A8-41CFA44F17FD}" dt="2022-03-11T15:09:09.591" v="1665" actId="1038"/>
          <ac:spMkLst>
            <pc:docMk/>
            <pc:sldMk cId="3750186639" sldId="342"/>
            <ac:spMk id="7" creationId="{0A25AC5A-652C-4B31-913B-BBE2B34CD219}"/>
          </ac:spMkLst>
        </pc:spChg>
        <pc:spChg chg="add mod">
          <ac:chgData name="Pyrcz, Michael" userId="0efd8a38-3f8e-46fd-9886-7800c0196e80" providerId="ADAL" clId="{51EB3A66-C2E5-4D97-A2A8-41CFA44F17FD}" dt="2022-03-11T15:09:32.040" v="1738" actId="1076"/>
          <ac:spMkLst>
            <pc:docMk/>
            <pc:sldMk cId="3750186639" sldId="342"/>
            <ac:spMk id="8" creationId="{58DB5B4C-FADB-46B7-8197-BCEFC940A8B4}"/>
          </ac:spMkLst>
        </pc:spChg>
        <pc:picChg chg="add del mod">
          <ac:chgData name="Pyrcz, Michael" userId="0efd8a38-3f8e-46fd-9886-7800c0196e80" providerId="ADAL" clId="{51EB3A66-C2E5-4D97-A2A8-41CFA44F17FD}" dt="2022-03-11T15:00:41.385" v="1012" actId="478"/>
          <ac:picMkLst>
            <pc:docMk/>
            <pc:sldMk cId="3750186639" sldId="342"/>
            <ac:picMk id="4" creationId="{088ADCED-C5C0-4F4E-9A3E-06CBD05D8998}"/>
          </ac:picMkLst>
        </pc:picChg>
        <pc:picChg chg="add mod">
          <ac:chgData name="Pyrcz, Michael" userId="0efd8a38-3f8e-46fd-9886-7800c0196e80" providerId="ADAL" clId="{51EB3A66-C2E5-4D97-A2A8-41CFA44F17FD}" dt="2022-03-11T15:08:51.319" v="1604" actId="1076"/>
          <ac:picMkLst>
            <pc:docMk/>
            <pc:sldMk cId="3750186639" sldId="342"/>
            <ac:picMk id="5" creationId="{F0F92FC2-6178-472D-9C3F-911F2396E276}"/>
          </ac:picMkLst>
        </pc:picChg>
        <pc:picChg chg="del">
          <ac:chgData name="Pyrcz, Michael" userId="0efd8a38-3f8e-46fd-9886-7800c0196e80" providerId="ADAL" clId="{51EB3A66-C2E5-4D97-A2A8-41CFA44F17FD}" dt="2022-03-09T17:36:21.910" v="326" actId="478"/>
          <ac:picMkLst>
            <pc:docMk/>
            <pc:sldMk cId="3750186639" sldId="342"/>
            <ac:picMk id="6" creationId="{A7B381DB-F576-46D5-BA8F-2B73B15A25D0}"/>
          </ac:picMkLst>
        </pc:picChg>
        <pc:picChg chg="add mod">
          <ac:chgData name="Pyrcz, Michael" userId="0efd8a38-3f8e-46fd-9886-7800c0196e80" providerId="ADAL" clId="{51EB3A66-C2E5-4D97-A2A8-41CFA44F17FD}" dt="2022-03-11T15:08:52.383" v="1605" actId="1076"/>
          <ac:picMkLst>
            <pc:docMk/>
            <pc:sldMk cId="3750186639" sldId="342"/>
            <ac:picMk id="6" creationId="{EA033A46-36F5-4F5A-B895-0A5F8F531760}"/>
          </ac:picMkLst>
        </pc:picChg>
      </pc:sldChg>
      <pc:sldChg chg="addSp delSp modSp add">
        <pc:chgData name="Pyrcz, Michael" userId="0efd8a38-3f8e-46fd-9886-7800c0196e80" providerId="ADAL" clId="{51EB3A66-C2E5-4D97-A2A8-41CFA44F17FD}" dt="2022-03-11T15:12:20.408" v="1905" actId="1076"/>
        <pc:sldMkLst>
          <pc:docMk/>
          <pc:sldMk cId="141325007" sldId="343"/>
        </pc:sldMkLst>
        <pc:spChg chg="add mod">
          <ac:chgData name="Pyrcz, Michael" userId="0efd8a38-3f8e-46fd-9886-7800c0196e80" providerId="ADAL" clId="{51EB3A66-C2E5-4D97-A2A8-41CFA44F17FD}" dt="2022-03-11T15:12:20.408" v="1905" actId="1076"/>
          <ac:spMkLst>
            <pc:docMk/>
            <pc:sldMk cId="141325007" sldId="343"/>
            <ac:spMk id="6" creationId="{09804BD3-12B7-4F67-9D47-4F7043B4F099}"/>
          </ac:spMkLst>
        </pc:spChg>
        <pc:picChg chg="add del mod">
          <ac:chgData name="Pyrcz, Michael" userId="0efd8a38-3f8e-46fd-9886-7800c0196e80" providerId="ADAL" clId="{51EB3A66-C2E5-4D97-A2A8-41CFA44F17FD}" dt="2022-03-11T15:11:43.423" v="1823" actId="478"/>
          <ac:picMkLst>
            <pc:docMk/>
            <pc:sldMk cId="141325007" sldId="343"/>
            <ac:picMk id="4" creationId="{3AFCEEF8-5484-4CDC-AC9C-031331C2C20C}"/>
          </ac:picMkLst>
        </pc:picChg>
        <pc:picChg chg="add mod">
          <ac:chgData name="Pyrcz, Michael" userId="0efd8a38-3f8e-46fd-9886-7800c0196e80" providerId="ADAL" clId="{51EB3A66-C2E5-4D97-A2A8-41CFA44F17FD}" dt="2022-03-11T15:11:59.588" v="1844" actId="1035"/>
          <ac:picMkLst>
            <pc:docMk/>
            <pc:sldMk cId="141325007" sldId="343"/>
            <ac:picMk id="5" creationId="{68DC22CB-0E41-49BB-92A7-1F53A75B89D0}"/>
          </ac:picMkLst>
        </pc:picChg>
        <pc:picChg chg="del">
          <ac:chgData name="Pyrcz, Michael" userId="0efd8a38-3f8e-46fd-9886-7800c0196e80" providerId="ADAL" clId="{51EB3A66-C2E5-4D97-A2A8-41CFA44F17FD}" dt="2022-03-09T17:37:06.456" v="356" actId="478"/>
          <ac:picMkLst>
            <pc:docMk/>
            <pc:sldMk cId="141325007" sldId="343"/>
            <ac:picMk id="5" creationId="{F779F090-1006-4721-AFE1-834CAA2019D9}"/>
          </ac:picMkLst>
        </pc:picChg>
      </pc:sldChg>
      <pc:sldChg chg="addSp delSp modSp add">
        <pc:chgData name="Pyrcz, Michael" userId="0efd8a38-3f8e-46fd-9886-7800c0196e80" providerId="ADAL" clId="{51EB3A66-C2E5-4D97-A2A8-41CFA44F17FD}" dt="2022-03-09T17:37:47.663" v="376" actId="14100"/>
        <pc:sldMkLst>
          <pc:docMk/>
          <pc:sldMk cId="209106866" sldId="345"/>
        </pc:sldMkLst>
        <pc:picChg chg="add mod">
          <ac:chgData name="Pyrcz, Michael" userId="0efd8a38-3f8e-46fd-9886-7800c0196e80" providerId="ADAL" clId="{51EB3A66-C2E5-4D97-A2A8-41CFA44F17FD}" dt="2022-03-09T17:37:47.663" v="376" actId="14100"/>
          <ac:picMkLst>
            <pc:docMk/>
            <pc:sldMk cId="209106866" sldId="345"/>
            <ac:picMk id="4" creationId="{FC1210DE-028F-433F-ABA1-9F64CE772DA0}"/>
          </ac:picMkLst>
        </pc:picChg>
        <pc:picChg chg="del">
          <ac:chgData name="Pyrcz, Michael" userId="0efd8a38-3f8e-46fd-9886-7800c0196e80" providerId="ADAL" clId="{51EB3A66-C2E5-4D97-A2A8-41CFA44F17FD}" dt="2022-03-09T17:37:40.879" v="364" actId="478"/>
          <ac:picMkLst>
            <pc:docMk/>
            <pc:sldMk cId="209106866" sldId="345"/>
            <ac:picMk id="6" creationId="{C62E7B98-0AB5-4B45-8CF4-A9867A55198F}"/>
          </ac:picMkLst>
        </pc:picChg>
      </pc:sldChg>
      <pc:sldChg chg="addSp modSp add del">
        <pc:chgData name="Pyrcz, Michael" userId="0efd8a38-3f8e-46fd-9886-7800c0196e80" providerId="ADAL" clId="{51EB3A66-C2E5-4D97-A2A8-41CFA44F17FD}" dt="2022-03-11T15:12:50.060" v="1906" actId="2696"/>
        <pc:sldMkLst>
          <pc:docMk/>
          <pc:sldMk cId="2755640396" sldId="347"/>
        </pc:sldMkLst>
        <pc:spChg chg="add mod">
          <ac:chgData name="Pyrcz, Michael" userId="0efd8a38-3f8e-46fd-9886-7800c0196e80" providerId="ADAL" clId="{51EB3A66-C2E5-4D97-A2A8-41CFA44F17FD}" dt="2022-03-09T17:38:24.841" v="392" actId="207"/>
          <ac:spMkLst>
            <pc:docMk/>
            <pc:sldMk cId="2755640396" sldId="347"/>
            <ac:spMk id="3" creationId="{DF85A1BF-DAE9-4F4B-B16F-4AFD35541779}"/>
          </ac:spMkLst>
        </pc:spChg>
      </pc:sldChg>
      <pc:sldChg chg="addSp delSp modSp add">
        <pc:chgData name="Pyrcz, Michael" userId="0efd8a38-3f8e-46fd-9886-7800c0196e80" providerId="ADAL" clId="{51EB3A66-C2E5-4D97-A2A8-41CFA44F17FD}" dt="2022-03-09T17:40:20.370" v="606" actId="1038"/>
        <pc:sldMkLst>
          <pc:docMk/>
          <pc:sldMk cId="858249352" sldId="348"/>
        </pc:sldMkLst>
        <pc:spChg chg="add mod">
          <ac:chgData name="Pyrcz, Michael" userId="0efd8a38-3f8e-46fd-9886-7800c0196e80" providerId="ADAL" clId="{51EB3A66-C2E5-4D97-A2A8-41CFA44F17FD}" dt="2022-03-09T17:39:42.753" v="473" actId="1035"/>
          <ac:spMkLst>
            <pc:docMk/>
            <pc:sldMk cId="858249352" sldId="348"/>
            <ac:spMk id="5" creationId="{2C77402C-93F8-406D-BDBC-2EE012698344}"/>
          </ac:spMkLst>
        </pc:spChg>
        <pc:spChg chg="add mod">
          <ac:chgData name="Pyrcz, Michael" userId="0efd8a38-3f8e-46fd-9886-7800c0196e80" providerId="ADAL" clId="{51EB3A66-C2E5-4D97-A2A8-41CFA44F17FD}" dt="2022-03-09T17:40:20.370" v="606" actId="1038"/>
          <ac:spMkLst>
            <pc:docMk/>
            <pc:sldMk cId="858249352" sldId="348"/>
            <ac:spMk id="8" creationId="{AC51CF7C-B6AC-4499-A7AE-909915CD7FF4}"/>
          </ac:spMkLst>
        </pc:spChg>
        <pc:picChg chg="add mod ord">
          <ac:chgData name="Pyrcz, Michael" userId="0efd8a38-3f8e-46fd-9886-7800c0196e80" providerId="ADAL" clId="{51EB3A66-C2E5-4D97-A2A8-41CFA44F17FD}" dt="2022-03-09T17:38:51.713" v="406" actId="1037"/>
          <ac:picMkLst>
            <pc:docMk/>
            <pc:sldMk cId="858249352" sldId="348"/>
            <ac:picMk id="3" creationId="{9403EB25-F731-4BFE-B740-840C29639757}"/>
          </ac:picMkLst>
        </pc:picChg>
        <pc:picChg chg="del">
          <ac:chgData name="Pyrcz, Michael" userId="0efd8a38-3f8e-46fd-9886-7800c0196e80" providerId="ADAL" clId="{51EB3A66-C2E5-4D97-A2A8-41CFA44F17FD}" dt="2022-03-09T17:38:27.977" v="393" actId="478"/>
          <ac:picMkLst>
            <pc:docMk/>
            <pc:sldMk cId="858249352" sldId="348"/>
            <ac:picMk id="4" creationId="{ABFD85AF-BAA2-4A57-97A4-067226A64D7C}"/>
          </ac:picMkLst>
        </pc:picChg>
      </pc:sldChg>
      <pc:sldChg chg="addSp modSp add">
        <pc:chgData name="Pyrcz, Michael" userId="0efd8a38-3f8e-46fd-9886-7800c0196e80" providerId="ADAL" clId="{51EB3A66-C2E5-4D97-A2A8-41CFA44F17FD}" dt="2022-03-11T15:16:34.762" v="2328" actId="1076"/>
        <pc:sldMkLst>
          <pc:docMk/>
          <pc:sldMk cId="312961491" sldId="349"/>
        </pc:sldMkLst>
        <pc:spChg chg="add mod">
          <ac:chgData name="Pyrcz, Michael" userId="0efd8a38-3f8e-46fd-9886-7800c0196e80" providerId="ADAL" clId="{51EB3A66-C2E5-4D97-A2A8-41CFA44F17FD}" dt="2022-03-11T15:16:34.762" v="2328" actId="1076"/>
          <ac:spMkLst>
            <pc:docMk/>
            <pc:sldMk cId="312961491" sldId="349"/>
            <ac:spMk id="3" creationId="{828D760B-CDF3-4837-A144-B78FCA7CD4F6}"/>
          </ac:spMkLst>
        </pc:spChg>
      </pc:sldChg>
      <pc:sldChg chg="addSp delSp modSp add">
        <pc:chgData name="Pyrcz, Michael" userId="0efd8a38-3f8e-46fd-9886-7800c0196e80" providerId="ADAL" clId="{51EB3A66-C2E5-4D97-A2A8-41CFA44F17FD}" dt="2022-03-11T15:18:23.416" v="2514" actId="1035"/>
        <pc:sldMkLst>
          <pc:docMk/>
          <pc:sldMk cId="2356191439" sldId="350"/>
        </pc:sldMkLst>
        <pc:spChg chg="add mod">
          <ac:chgData name="Pyrcz, Michael" userId="0efd8a38-3f8e-46fd-9886-7800c0196e80" providerId="ADAL" clId="{51EB3A66-C2E5-4D97-A2A8-41CFA44F17FD}" dt="2022-03-09T17:42:36.313" v="792" actId="20577"/>
          <ac:spMkLst>
            <pc:docMk/>
            <pc:sldMk cId="2356191439" sldId="350"/>
            <ac:spMk id="3" creationId="{3F39C3B2-3D30-468A-AA54-E7CAE3AF5DC9}"/>
          </ac:spMkLst>
        </pc:spChg>
        <pc:spChg chg="add mod">
          <ac:chgData name="Pyrcz, Michael" userId="0efd8a38-3f8e-46fd-9886-7800c0196e80" providerId="ADAL" clId="{51EB3A66-C2E5-4D97-A2A8-41CFA44F17FD}" dt="2022-03-11T15:18:23.416" v="2514" actId="1035"/>
          <ac:spMkLst>
            <pc:docMk/>
            <pc:sldMk cId="2356191439" sldId="350"/>
            <ac:spMk id="6" creationId="{19B2139D-EB7F-4FAE-96F7-1031C5C337C1}"/>
          </ac:spMkLst>
        </pc:spChg>
        <pc:spChg chg="mod">
          <ac:chgData name="Pyrcz, Michael" userId="0efd8a38-3f8e-46fd-9886-7800c0196e80" providerId="ADAL" clId="{51EB3A66-C2E5-4D97-A2A8-41CFA44F17FD}" dt="2022-03-11T15:17:45.207" v="2400" actId="113"/>
          <ac:spMkLst>
            <pc:docMk/>
            <pc:sldMk cId="2356191439" sldId="350"/>
            <ac:spMk id="9" creationId="{2C22F06A-6A35-4445-A064-5040D2A74675}"/>
          </ac:spMkLst>
        </pc:spChg>
        <pc:picChg chg="del">
          <ac:chgData name="Pyrcz, Michael" userId="0efd8a38-3f8e-46fd-9886-7800c0196e80" providerId="ADAL" clId="{51EB3A66-C2E5-4D97-A2A8-41CFA44F17FD}" dt="2022-03-09T22:34:59.392" v="799" actId="478"/>
          <ac:picMkLst>
            <pc:docMk/>
            <pc:sldMk cId="2356191439" sldId="350"/>
            <ac:picMk id="4" creationId="{2B2659C5-061B-42DA-9C83-4350F42B7E1E}"/>
          </ac:picMkLst>
        </pc:picChg>
        <pc:picChg chg="add mod">
          <ac:chgData name="Pyrcz, Michael" userId="0efd8a38-3f8e-46fd-9886-7800c0196e80" providerId="ADAL" clId="{51EB3A66-C2E5-4D97-A2A8-41CFA44F17FD}" dt="2022-03-11T15:17:52.806" v="2402" actId="1076"/>
          <ac:picMkLst>
            <pc:docMk/>
            <pc:sldMk cId="2356191439" sldId="350"/>
            <ac:picMk id="4" creationId="{4D5318EF-72E4-4080-81D7-61261632822E}"/>
          </ac:picMkLst>
        </pc:picChg>
      </pc:sldChg>
      <pc:sldChg chg="add">
        <pc:chgData name="Pyrcz, Michael" userId="0efd8a38-3f8e-46fd-9886-7800c0196e80" providerId="ADAL" clId="{51EB3A66-C2E5-4D97-A2A8-41CFA44F17FD}" dt="2022-03-09T17:35:41.550" v="325"/>
        <pc:sldMkLst>
          <pc:docMk/>
          <pc:sldMk cId="323201643" sldId="351"/>
        </pc:sldMkLst>
      </pc:sldChg>
      <pc:sldChg chg="add del">
        <pc:chgData name="Pyrcz, Michael" userId="0efd8a38-3f8e-46fd-9886-7800c0196e80" providerId="ADAL" clId="{51EB3A66-C2E5-4D97-A2A8-41CFA44F17FD}" dt="2022-03-11T15:22:02.242" v="2626" actId="2696"/>
        <pc:sldMkLst>
          <pc:docMk/>
          <pc:sldMk cId="3837175798" sldId="352"/>
        </pc:sldMkLst>
      </pc:sldChg>
      <pc:sldChg chg="add del">
        <pc:chgData name="Pyrcz, Michael" userId="0efd8a38-3f8e-46fd-9886-7800c0196e80" providerId="ADAL" clId="{51EB3A66-C2E5-4D97-A2A8-41CFA44F17FD}" dt="2022-03-11T15:22:04.737" v="2627" actId="2696"/>
        <pc:sldMkLst>
          <pc:docMk/>
          <pc:sldMk cId="2771384865" sldId="353"/>
        </pc:sldMkLst>
      </pc:sldChg>
      <pc:sldChg chg="add del">
        <pc:chgData name="Pyrcz, Michael" userId="0efd8a38-3f8e-46fd-9886-7800c0196e80" providerId="ADAL" clId="{51EB3A66-C2E5-4D97-A2A8-41CFA44F17FD}" dt="2022-03-11T15:22:15.840" v="2629" actId="2696"/>
        <pc:sldMkLst>
          <pc:docMk/>
          <pc:sldMk cId="1098575900" sldId="354"/>
        </pc:sldMkLst>
      </pc:sldChg>
      <pc:sldChg chg="add del">
        <pc:chgData name="Pyrcz, Michael" userId="0efd8a38-3f8e-46fd-9886-7800c0196e80" providerId="ADAL" clId="{51EB3A66-C2E5-4D97-A2A8-41CFA44F17FD}" dt="2022-03-11T15:22:14.820" v="2628" actId="2696"/>
        <pc:sldMkLst>
          <pc:docMk/>
          <pc:sldMk cId="2572541178" sldId="355"/>
        </pc:sldMkLst>
      </pc:sldChg>
      <pc:sldChg chg="addSp delSp modSp add">
        <pc:chgData name="Pyrcz, Michael" userId="0efd8a38-3f8e-46fd-9886-7800c0196e80" providerId="ADAL" clId="{51EB3A66-C2E5-4D97-A2A8-41CFA44F17FD}" dt="2022-03-11T15:22:38.142" v="2705" actId="6549"/>
        <pc:sldMkLst>
          <pc:docMk/>
          <pc:sldMk cId="2520464493" sldId="356"/>
        </pc:sldMkLst>
        <pc:spChg chg="mod">
          <ac:chgData name="Pyrcz, Michael" userId="0efd8a38-3f8e-46fd-9886-7800c0196e80" providerId="ADAL" clId="{51EB3A66-C2E5-4D97-A2A8-41CFA44F17FD}" dt="2022-03-11T15:22:38.142" v="2705" actId="6549"/>
          <ac:spMkLst>
            <pc:docMk/>
            <pc:sldMk cId="2520464493" sldId="356"/>
            <ac:spMk id="2" creationId="{66A27969-DEEB-465F-A7FF-0B2ED16C9028}"/>
          </ac:spMkLst>
        </pc:spChg>
        <pc:spChg chg="mod">
          <ac:chgData name="Pyrcz, Michael" userId="0efd8a38-3f8e-46fd-9886-7800c0196e80" providerId="ADAL" clId="{51EB3A66-C2E5-4D97-A2A8-41CFA44F17FD}" dt="2022-03-09T22:34:42.935" v="797" actId="6549"/>
          <ac:spMkLst>
            <pc:docMk/>
            <pc:sldMk cId="2520464493" sldId="356"/>
            <ac:spMk id="9" creationId="{2C22F06A-6A35-4445-A064-5040D2A74675}"/>
          </ac:spMkLst>
        </pc:spChg>
        <pc:picChg chg="add mod">
          <ac:chgData name="Pyrcz, Michael" userId="0efd8a38-3f8e-46fd-9886-7800c0196e80" providerId="ADAL" clId="{51EB3A66-C2E5-4D97-A2A8-41CFA44F17FD}" dt="2022-03-09T22:34:48.878" v="798" actId="1076"/>
          <ac:picMkLst>
            <pc:docMk/>
            <pc:sldMk cId="2520464493" sldId="356"/>
            <ac:picMk id="3" creationId="{EE6BD5C3-C5E6-4B52-859B-48A345E2D518}"/>
          </ac:picMkLst>
        </pc:picChg>
        <pc:picChg chg="del">
          <ac:chgData name="Pyrcz, Michael" userId="0efd8a38-3f8e-46fd-9886-7800c0196e80" providerId="ADAL" clId="{51EB3A66-C2E5-4D97-A2A8-41CFA44F17FD}" dt="2022-03-09T22:34:34.238" v="793" actId="478"/>
          <ac:picMkLst>
            <pc:docMk/>
            <pc:sldMk cId="2520464493" sldId="356"/>
            <ac:picMk id="4" creationId="{8764E1FC-5450-4AEC-87AC-BFBB6AF5E77C}"/>
          </ac:picMkLst>
        </pc:picChg>
      </pc:sldChg>
      <pc:sldChg chg="addSp delSp modSp add del">
        <pc:chgData name="Pyrcz, Michael" userId="0efd8a38-3f8e-46fd-9886-7800c0196e80" providerId="ADAL" clId="{51EB3A66-C2E5-4D97-A2A8-41CFA44F17FD}" dt="2022-03-11T15:44:08.119" v="3062" actId="2696"/>
        <pc:sldMkLst>
          <pc:docMk/>
          <pc:sldMk cId="1590516873" sldId="357"/>
        </pc:sldMkLst>
        <pc:spChg chg="add mod">
          <ac:chgData name="Pyrcz, Michael" userId="0efd8a38-3f8e-46fd-9886-7800c0196e80" providerId="ADAL" clId="{51EB3A66-C2E5-4D97-A2A8-41CFA44F17FD}" dt="2022-03-11T15:15:09.581" v="2116" actId="1035"/>
          <ac:spMkLst>
            <pc:docMk/>
            <pc:sldMk cId="1590516873" sldId="357"/>
            <ac:spMk id="5" creationId="{7798FD47-AB0B-48C7-AC89-FE3C4A14E729}"/>
          </ac:spMkLst>
        </pc:spChg>
        <pc:spChg chg="mod">
          <ac:chgData name="Pyrcz, Michael" userId="0efd8a38-3f8e-46fd-9886-7800c0196e80" providerId="ADAL" clId="{51EB3A66-C2E5-4D97-A2A8-41CFA44F17FD}" dt="2022-03-11T15:15:57.876" v="2263" actId="20577"/>
          <ac:spMkLst>
            <pc:docMk/>
            <pc:sldMk cId="1590516873" sldId="357"/>
            <ac:spMk id="9" creationId="{2C22F06A-6A35-4445-A064-5040D2A74675}"/>
          </ac:spMkLst>
        </pc:spChg>
        <pc:picChg chg="add mod">
          <ac:chgData name="Pyrcz, Michael" userId="0efd8a38-3f8e-46fd-9886-7800c0196e80" providerId="ADAL" clId="{51EB3A66-C2E5-4D97-A2A8-41CFA44F17FD}" dt="2022-03-11T15:13:48.964" v="1990" actId="1076"/>
          <ac:picMkLst>
            <pc:docMk/>
            <pc:sldMk cId="1590516873" sldId="357"/>
            <ac:picMk id="3" creationId="{DB2B6C88-C4D0-4287-9047-59B32EE4FBFA}"/>
          </ac:picMkLst>
        </pc:picChg>
        <pc:picChg chg="del">
          <ac:chgData name="Pyrcz, Michael" userId="0efd8a38-3f8e-46fd-9886-7800c0196e80" providerId="ADAL" clId="{51EB3A66-C2E5-4D97-A2A8-41CFA44F17FD}" dt="2022-03-09T17:41:03.265" v="625" actId="478"/>
          <ac:picMkLst>
            <pc:docMk/>
            <pc:sldMk cId="1590516873" sldId="357"/>
            <ac:picMk id="4" creationId="{2B2659C5-061B-42DA-9C83-4350F42B7E1E}"/>
          </ac:picMkLst>
        </pc:picChg>
      </pc:sldChg>
      <pc:sldChg chg="addSp delSp modSp add">
        <pc:chgData name="Pyrcz, Michael" userId="0efd8a38-3f8e-46fd-9886-7800c0196e80" providerId="ADAL" clId="{51EB3A66-C2E5-4D97-A2A8-41CFA44F17FD}" dt="2022-03-11T15:11:24.805" v="1822" actId="1076"/>
        <pc:sldMkLst>
          <pc:docMk/>
          <pc:sldMk cId="3400305739" sldId="358"/>
        </pc:sldMkLst>
        <pc:spChg chg="add mod">
          <ac:chgData name="Pyrcz, Michael" userId="0efd8a38-3f8e-46fd-9886-7800c0196e80" providerId="ADAL" clId="{51EB3A66-C2E5-4D97-A2A8-41CFA44F17FD}" dt="2022-03-11T15:11:24.805" v="1822" actId="1076"/>
          <ac:spMkLst>
            <pc:docMk/>
            <pc:sldMk cId="3400305739" sldId="358"/>
            <ac:spMk id="7" creationId="{CFE2D9C2-BFA6-4FA8-A6D3-A4FD1B837147}"/>
          </ac:spMkLst>
        </pc:spChg>
        <pc:picChg chg="del">
          <ac:chgData name="Pyrcz, Michael" userId="0efd8a38-3f8e-46fd-9886-7800c0196e80" providerId="ADAL" clId="{51EB3A66-C2E5-4D97-A2A8-41CFA44F17FD}" dt="2022-03-11T15:10:06.603" v="1739" actId="478"/>
          <ac:picMkLst>
            <pc:docMk/>
            <pc:sldMk cId="3400305739" sldId="358"/>
            <ac:picMk id="4" creationId="{088ADCED-C5C0-4F4E-9A3E-06CBD05D8998}"/>
          </ac:picMkLst>
        </pc:picChg>
        <pc:picChg chg="add mod">
          <ac:chgData name="Pyrcz, Michael" userId="0efd8a38-3f8e-46fd-9886-7800c0196e80" providerId="ADAL" clId="{51EB3A66-C2E5-4D97-A2A8-41CFA44F17FD}" dt="2022-03-11T15:10:16.659" v="1743" actId="14100"/>
          <ac:picMkLst>
            <pc:docMk/>
            <pc:sldMk cId="3400305739" sldId="358"/>
            <ac:picMk id="5" creationId="{93BF8CEE-F5FB-481A-82B9-E53E3D01AE8B}"/>
          </ac:picMkLst>
        </pc:picChg>
        <pc:picChg chg="add del">
          <ac:chgData name="Pyrcz, Michael" userId="0efd8a38-3f8e-46fd-9886-7800c0196e80" providerId="ADAL" clId="{51EB3A66-C2E5-4D97-A2A8-41CFA44F17FD}" dt="2022-03-11T15:10:18.772" v="1745" actId="478"/>
          <ac:picMkLst>
            <pc:docMk/>
            <pc:sldMk cId="3400305739" sldId="358"/>
            <ac:picMk id="6" creationId="{3099DD15-834C-4B7D-A17A-2817499D2781}"/>
          </ac:picMkLst>
        </pc:picChg>
      </pc:sldChg>
      <pc:sldChg chg="addSp delSp modSp add">
        <pc:chgData name="Pyrcz, Michael" userId="0efd8a38-3f8e-46fd-9886-7800c0196e80" providerId="ADAL" clId="{51EB3A66-C2E5-4D97-A2A8-41CFA44F17FD}" dt="2022-03-11T15:21:30.053" v="2625" actId="1076"/>
        <pc:sldMkLst>
          <pc:docMk/>
          <pc:sldMk cId="916680132" sldId="359"/>
        </pc:sldMkLst>
        <pc:spChg chg="del">
          <ac:chgData name="Pyrcz, Michael" userId="0efd8a38-3f8e-46fd-9886-7800c0196e80" providerId="ADAL" clId="{51EB3A66-C2E5-4D97-A2A8-41CFA44F17FD}" dt="2022-03-11T15:20:30.761" v="2519" actId="478"/>
          <ac:spMkLst>
            <pc:docMk/>
            <pc:sldMk cId="916680132" sldId="359"/>
            <ac:spMk id="3" creationId="{3F39C3B2-3D30-468A-AA54-E7CAE3AF5DC9}"/>
          </ac:spMkLst>
        </pc:spChg>
        <pc:spChg chg="mod">
          <ac:chgData name="Pyrcz, Michael" userId="0efd8a38-3f8e-46fd-9886-7800c0196e80" providerId="ADAL" clId="{51EB3A66-C2E5-4D97-A2A8-41CFA44F17FD}" dt="2022-03-11T15:21:30.053" v="2625" actId="1076"/>
          <ac:spMkLst>
            <pc:docMk/>
            <pc:sldMk cId="916680132" sldId="359"/>
            <ac:spMk id="9" creationId="{2C22F06A-6A35-4445-A064-5040D2A74675}"/>
          </ac:spMkLst>
        </pc:spChg>
        <pc:picChg chg="del">
          <ac:chgData name="Pyrcz, Michael" userId="0efd8a38-3f8e-46fd-9886-7800c0196e80" providerId="ADAL" clId="{51EB3A66-C2E5-4D97-A2A8-41CFA44F17FD}" dt="2022-03-11T15:20:20.892" v="2515" actId="478"/>
          <ac:picMkLst>
            <pc:docMk/>
            <pc:sldMk cId="916680132" sldId="359"/>
            <ac:picMk id="4" creationId="{4D5318EF-72E4-4080-81D7-61261632822E}"/>
          </ac:picMkLst>
        </pc:picChg>
        <pc:picChg chg="add mod">
          <ac:chgData name="Pyrcz, Michael" userId="0efd8a38-3f8e-46fd-9886-7800c0196e80" providerId="ADAL" clId="{51EB3A66-C2E5-4D97-A2A8-41CFA44F17FD}" dt="2022-03-11T15:20:25.387" v="2518" actId="1076"/>
          <ac:picMkLst>
            <pc:docMk/>
            <pc:sldMk cId="916680132" sldId="359"/>
            <ac:picMk id="5" creationId="{9E8E18D0-A1EC-454C-AEAC-B547DA8903C7}"/>
          </ac:picMkLst>
        </pc:picChg>
      </pc:sldChg>
      <pc:sldChg chg="add">
        <pc:chgData name="Pyrcz, Michael" userId="0efd8a38-3f8e-46fd-9886-7800c0196e80" providerId="ADAL" clId="{51EB3A66-C2E5-4D97-A2A8-41CFA44F17FD}" dt="2022-03-11T15:29:51.380" v="3014"/>
        <pc:sldMkLst>
          <pc:docMk/>
          <pc:sldMk cId="97261711" sldId="360"/>
        </pc:sldMkLst>
      </pc:sldChg>
      <pc:sldChg chg="addSp delSp modSp add">
        <pc:chgData name="Pyrcz, Michael" userId="0efd8a38-3f8e-46fd-9886-7800c0196e80" providerId="ADAL" clId="{51EB3A66-C2E5-4D97-A2A8-41CFA44F17FD}" dt="2022-03-11T15:31:18.958" v="3061" actId="20577"/>
        <pc:sldMkLst>
          <pc:docMk/>
          <pc:sldMk cId="613878160" sldId="395"/>
        </pc:sldMkLst>
        <pc:spChg chg="add mod">
          <ac:chgData name="Pyrcz, Michael" userId="0efd8a38-3f8e-46fd-9886-7800c0196e80" providerId="ADAL" clId="{51EB3A66-C2E5-4D97-A2A8-41CFA44F17FD}" dt="2022-03-11T15:31:18.958" v="3061" actId="20577"/>
          <ac:spMkLst>
            <pc:docMk/>
            <pc:sldMk cId="613878160" sldId="395"/>
            <ac:spMk id="26" creationId="{F5ABA04F-C26B-42BD-892F-4C4AEB426603}"/>
          </ac:spMkLst>
        </pc:spChg>
        <pc:spChg chg="del">
          <ac:chgData name="Pyrcz, Michael" userId="0efd8a38-3f8e-46fd-9886-7800c0196e80" providerId="ADAL" clId="{51EB3A66-C2E5-4D97-A2A8-41CFA44F17FD}" dt="2022-03-11T15:31:01.849" v="3016" actId="478"/>
          <ac:spMkLst>
            <pc:docMk/>
            <pc:sldMk cId="613878160" sldId="395"/>
            <ac:spMk id="14338" creationId="{00000000-0000-0000-0000-000000000000}"/>
          </ac:spMkLst>
        </pc:spChg>
      </pc:sldChg>
    </pc:docChg>
  </pc:docChgLst>
  <pc:docChgLst>
    <pc:chgData name="Pyrcz, Michael" userId="0efd8a38-3f8e-46fd-9886-7800c0196e80" providerId="ADAL" clId="{C3521EC9-DC3A-4D83-BAA3-1B57C3626250}"/>
    <pc:docChg chg="custSel modSld">
      <pc:chgData name="Pyrcz, Michael" userId="0efd8a38-3f8e-46fd-9886-7800c0196e80" providerId="ADAL" clId="{C3521EC9-DC3A-4D83-BAA3-1B57C3626250}" dt="2022-02-16T22:51:38.224" v="200" actId="20577"/>
      <pc:docMkLst>
        <pc:docMk/>
      </pc:docMkLst>
      <pc:sldChg chg="modSp">
        <pc:chgData name="Pyrcz, Michael" userId="0efd8a38-3f8e-46fd-9886-7800c0196e80" providerId="ADAL" clId="{C3521EC9-DC3A-4D83-BAA3-1B57C3626250}" dt="2022-02-16T14:56:16.819" v="1" actId="20577"/>
        <pc:sldMkLst>
          <pc:docMk/>
          <pc:sldMk cId="1956372648" sldId="257"/>
        </pc:sldMkLst>
        <pc:spChg chg="mod">
          <ac:chgData name="Pyrcz, Michael" userId="0efd8a38-3f8e-46fd-9886-7800c0196e80" providerId="ADAL" clId="{C3521EC9-DC3A-4D83-BAA3-1B57C3626250}" dt="2022-02-16T14:56:16.819" v="1" actId="20577"/>
          <ac:spMkLst>
            <pc:docMk/>
            <pc:sldMk cId="1956372648" sldId="257"/>
            <ac:spMk id="3" creationId="{5A16D6CE-3560-475D-AEB4-1BBA69218E3E}"/>
          </ac:spMkLst>
        </pc:spChg>
      </pc:sldChg>
      <pc:sldChg chg="modSp">
        <pc:chgData name="Pyrcz, Michael" userId="0efd8a38-3f8e-46fd-9886-7800c0196e80" providerId="ADAL" clId="{C3521EC9-DC3A-4D83-BAA3-1B57C3626250}" dt="2022-02-16T22:51:38.224" v="200" actId="20577"/>
        <pc:sldMkLst>
          <pc:docMk/>
          <pc:sldMk cId="3272548694" sldId="303"/>
        </pc:sldMkLst>
        <pc:spChg chg="mod">
          <ac:chgData name="Pyrcz, Michael" userId="0efd8a38-3f8e-46fd-9886-7800c0196e80" providerId="ADAL" clId="{C3521EC9-DC3A-4D83-BAA3-1B57C3626250}" dt="2022-02-16T22:51:38.224" v="200" actId="20577"/>
          <ac:spMkLst>
            <pc:docMk/>
            <pc:sldMk cId="3272548694" sldId="303"/>
            <ac:spMk id="3" creationId="{5A16D6CE-3560-475D-AEB4-1BBA69218E3E}"/>
          </ac:spMkLst>
        </pc:spChg>
      </pc:sldChg>
    </pc:docChg>
  </pc:docChgLst>
  <pc:docChgLst>
    <pc:chgData name="Pyrcz, Michael" userId="0efd8a38-3f8e-46fd-9886-7800c0196e80" providerId="ADAL" clId="{AD68F2AE-33C0-4798-AD44-4AA3AC7A75AD}"/>
    <pc:docChg chg="custSel addSld modSld">
      <pc:chgData name="Pyrcz, Michael" userId="0efd8a38-3f8e-46fd-9886-7800c0196e80" providerId="ADAL" clId="{AD68F2AE-33C0-4798-AD44-4AA3AC7A75AD}" dt="2022-01-13T20:59:03.593" v="3061" actId="20577"/>
      <pc:docMkLst>
        <pc:docMk/>
      </pc:docMkLst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24F63-6F50-49D3-BDEC-D0EBDD09CC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329106-4287-4D6B-B37C-3A57925118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C289-056F-452C-A6A0-AD7FA3D5F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EEDF2-6513-4A49-AB2E-EE2858E47FFC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83DA3-5EE5-4237-8062-8D5920801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D36ECD-A31E-492B-98AE-ED76496A8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6487C-43CB-4180-872D-49097016F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586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56689-41EF-4F8E-8269-1324DB26E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6AC400-E995-46DD-8F3E-DC93F7A8CE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9C42C-FE16-4E6A-8173-8519D3D93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EEDF2-6513-4A49-AB2E-EE2858E47FFC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02FB8-4BA9-4BFB-8096-C7BA06AF2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49C24-4737-4611-9892-17307FE9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6487C-43CB-4180-872D-49097016F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969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DE97FC-1630-449C-90F5-48ED3D7269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7AEE1B-8E59-40C6-AC12-4DA3CF5126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6A5C0-314B-485F-B284-FDDD1BA02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EEDF2-6513-4A49-AB2E-EE2858E47FFC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44653-F0DA-4E24-B78C-3A9D9217A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878EF-1159-45E2-A0EB-511C620ED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6487C-43CB-4180-872D-49097016F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11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37781-45F9-44BF-95B3-C1E0996C9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0C11C-C459-4B01-9D8B-5AE93CEBF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A9C76-B2E3-499B-ADCA-629EF4C36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EEDF2-6513-4A49-AB2E-EE2858E47FFC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51E58-DB51-4130-8D1E-A9CB3E8BD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74BF7-AD40-4555-9CEB-B6BDB7B07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6487C-43CB-4180-872D-49097016F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358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95AC2-AB4C-4C7F-BBFE-DE6E2C3AD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55D8F5-B63B-4BDA-8C96-DD8548831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1C828-F16C-45D3-A00D-30A80F70B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EEDF2-6513-4A49-AB2E-EE2858E47FFC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3A65D-CB19-4E2B-A7CD-23127FB51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A5810-8A57-4210-9744-3D452E3AC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6487C-43CB-4180-872D-49097016F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426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B8C52-2B82-4CB8-969A-014777BC1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4EFD2-2494-43D9-9F24-EFBCF93572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C608DB-29C7-4D0D-80C4-3D2047819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B3AEFC-5A5B-4FCB-B75C-D897A3616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EEDF2-6513-4A49-AB2E-EE2858E47FFC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FC7CF4-6323-49B0-B9DF-B15BBC3D4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59AE7-9D05-4441-A39C-711C3A031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6487C-43CB-4180-872D-49097016F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308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BFD0A-762E-4A22-B9B8-B79E123CC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D6E485-16BE-4695-B7C0-A3B640084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140A94-D61F-4FA1-B1B7-A807E6FDB1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CC5A09-67FC-46C7-97B3-1629C8C8AB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F1E83F-5738-4413-9A40-B627525DB5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73FA69-4301-4867-80AB-D1D4964AE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EEDF2-6513-4A49-AB2E-EE2858E47FFC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A290D9-DE38-445F-BBBD-75F97C73B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1729D9-7A85-4A76-81DA-FDC654CB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6487C-43CB-4180-872D-49097016F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541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89404-8824-4550-8783-05ED5E614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EA65C8-BBD8-4E72-955C-D608E1E02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EEDF2-6513-4A49-AB2E-EE2858E47FFC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7D7A9F-96D5-446C-BB4D-59CC80491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034474-C04A-407E-9CBE-D2163464C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6487C-43CB-4180-872D-49097016F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36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325FEF-BA90-4ADC-BA12-D3A97DE0B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EEDF2-6513-4A49-AB2E-EE2858E47FFC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A98A4E-3711-4705-8A45-B670E12ED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E3171-8F6B-4AA6-90A2-DD416D6C3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6487C-43CB-4180-872D-49097016F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965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D0E9D-53E4-4C71-A80F-6A65DFE8A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FAF05-812C-4BC1-BD22-5F942A81C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C64C69-56F4-4840-9073-2D9B61CCAB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2646E3-E219-43DE-AE5B-A61C6E183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EEDF2-6513-4A49-AB2E-EE2858E47FFC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87DB7E-2A43-4313-8A5F-7ECAB5FDE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08EBAA-958F-4660-B9F6-D4A217606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6487C-43CB-4180-872D-49097016F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042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F1052-733A-4090-B975-6D2780B48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B3B652-8083-45C9-8A59-C443805602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D216D9-2962-47BA-9FF4-7B3A71ACC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1CAECD-11C9-421D-8E08-F246FA365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EEDF2-6513-4A49-AB2E-EE2858E47FFC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69E528-83C1-4DCB-8925-D12F4939B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12E487-411B-413A-898F-261E8815F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6487C-43CB-4180-872D-49097016F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713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022D3A-2C8C-4DD8-9D86-7210DFE07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FFB13-F888-4739-B8E3-18C211B0F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154F9-7737-40A0-9175-9F193CA4DB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EEDF2-6513-4A49-AB2E-EE2858E47FFC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5A5292-B30A-47AC-B2F5-243CCB359F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53638-D6A5-42A8-B1F1-DBDB80A5A6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36487C-43CB-4180-872D-49097016F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317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903D5-B6BD-4B4B-8A37-9A1037E59E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IHSMarkit and UT Austin CCUS GOM Data Prototype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937E0-5F83-4EBC-858E-3CDF4A519B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March </a:t>
            </a:r>
            <a:r>
              <a:rPr lang="en-US" dirty="0"/>
              <a:t>2022</a:t>
            </a:r>
          </a:p>
          <a:p>
            <a:endParaRPr lang="en-US" dirty="0"/>
          </a:p>
          <a:p>
            <a:r>
              <a:rPr lang="en-US" dirty="0"/>
              <a:t>Michael Pyrcz </a:t>
            </a:r>
          </a:p>
          <a:p>
            <a:r>
              <a:rPr lang="en-US" dirty="0"/>
              <a:t>The University of Texas at Austin</a:t>
            </a:r>
          </a:p>
        </p:txBody>
      </p:sp>
    </p:spTree>
    <p:extLst>
      <p:ext uri="{BB962C8B-B14F-4D97-AF65-F5344CB8AC3E}">
        <p14:creationId xmlns:p14="http://schemas.microsoft.com/office/powerpoint/2010/main" val="2053567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7969-DEEB-465F-A7FF-0B2ED16C9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87"/>
            <a:ext cx="10515600" cy="1325563"/>
          </a:xfrm>
        </p:spPr>
        <p:txBody>
          <a:bodyPr/>
          <a:lstStyle/>
          <a:p>
            <a:r>
              <a:rPr lang="en-US" dirty="0"/>
              <a:t>Debiasing Spatial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6D6CE-3560-475D-AEB4-1BBA69218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5046"/>
            <a:ext cx="10029092" cy="4019690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dirty="0">
                <a:cs typeface="Times New Roman" panose="02020603050405020304" pitchFamily="18" charset="0"/>
              </a:rPr>
              <a:t>Spatial data debiased reservoir scale feature distributions</a:t>
            </a:r>
            <a:endParaRPr lang="en-US" sz="1800" dirty="0"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79F090-1006-4721-AFE1-834CAA201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62" y="1545613"/>
            <a:ext cx="1035367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67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7969-DEEB-465F-A7FF-0B2ED16C9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5498"/>
            <a:ext cx="8446478" cy="1325563"/>
          </a:xfrm>
        </p:spPr>
        <p:txBody>
          <a:bodyPr/>
          <a:lstStyle/>
          <a:p>
            <a:r>
              <a:rPr lang="en-US" dirty="0"/>
              <a:t>Spatial Data Anomaly Detection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C22F06A-6A35-4445-A064-5040D2A74675}"/>
              </a:ext>
            </a:extLst>
          </p:cNvPr>
          <p:cNvSpPr txBox="1">
            <a:spLocks/>
          </p:cNvSpPr>
          <p:nvPr/>
        </p:nvSpPr>
        <p:spPr>
          <a:xfrm>
            <a:off x="838199" y="1419155"/>
            <a:ext cx="4094937" cy="40196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2000" b="1" dirty="0">
                <a:cs typeface="Times New Roman" panose="02020603050405020304" pitchFamily="18" charset="0"/>
              </a:rPr>
              <a:t>For data cleaning, segmentation of populations for improved analysis and model accuracy: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cs typeface="Times New Roman" panose="02020603050405020304" pitchFamily="18" charset="0"/>
              </a:rPr>
              <a:t>Spatial continuity-based anomaly detection (Liu and Pyrcz, 2021).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cs typeface="Times New Roman" panose="02020603050405020304" pitchFamily="18" charset="0"/>
              </a:rPr>
              <a:t>Indicating reservoirs that are significantly different than neighboring reservoirs.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cs typeface="Times New Roman" panose="02020603050405020304" pitchFamily="18" charset="0"/>
              </a:rPr>
              <a:t>Shown with Miocene reservoirs only.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000" dirty="0"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F2A7C7-70D3-446F-A987-A6C3DB002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136" y="1524661"/>
            <a:ext cx="6989233" cy="507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853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7969-DEEB-465F-A7FF-0B2ED16C9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842"/>
            <a:ext cx="3276600" cy="1325563"/>
          </a:xfrm>
        </p:spPr>
        <p:txBody>
          <a:bodyPr/>
          <a:lstStyle/>
          <a:p>
            <a:r>
              <a:rPr lang="en-US" dirty="0"/>
              <a:t>Multivariate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6D6CE-3560-475D-AEB4-1BBA69218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77418"/>
            <a:ext cx="3575539" cy="4019690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dirty="0">
                <a:cs typeface="Times New Roman" panose="02020603050405020304" pitchFamily="18" charset="0"/>
              </a:rPr>
              <a:t>Matrix scatter plots: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cs typeface="Times New Roman" panose="02020603050405020304" pitchFamily="18" charset="0"/>
              </a:rPr>
              <a:t>For pairwise feature evaluation to identify potential issues for feature selection, feature projection and correlation analysis.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cs typeface="Times New Roman" panose="02020603050405020304" pitchFamily="18" charset="0"/>
              </a:rPr>
              <a:t>With by-group joint distribution fits by kernel density estimation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cs typeface="Times New Roman" panose="02020603050405020304" pitchFamily="18" charset="0"/>
              </a:rPr>
              <a:t>Identification of bivariate outliers, linearity and homoscedasticity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600" dirty="0"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2E7B98-0AB5-4B45-8CF4-A9867A551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808" y="0"/>
            <a:ext cx="73431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86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7969-DEEB-465F-A7FF-0B2ED16C9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842"/>
            <a:ext cx="3276600" cy="1325563"/>
          </a:xfrm>
        </p:spPr>
        <p:txBody>
          <a:bodyPr/>
          <a:lstStyle/>
          <a:p>
            <a:r>
              <a:rPr lang="en-US" dirty="0"/>
              <a:t>Multivariate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6D6CE-3560-475D-AEB4-1BBA69218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77418"/>
            <a:ext cx="3575539" cy="4019690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dirty="0">
                <a:cs typeface="Times New Roman" panose="02020603050405020304" pitchFamily="18" charset="0"/>
              </a:rPr>
              <a:t>Matrix scatter plots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cs typeface="Times New Roman" panose="02020603050405020304" pitchFamily="18" charset="0"/>
              </a:rPr>
              <a:t>For pairwise feature evaluation to identify potential issues for feature selection, feature projection and correlation analysis.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cs typeface="Times New Roman" panose="02020603050405020304" pitchFamily="18" charset="0"/>
              </a:rPr>
              <a:t>With by-group joint distribution fits by kernel density estimation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cs typeface="Times New Roman" panose="02020603050405020304" pitchFamily="18" charset="0"/>
              </a:rPr>
              <a:t>Identification of bivariate outliers, linearity and homoscedasticity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600" dirty="0"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452044-EBDA-403E-8489-668954693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909" y="0"/>
            <a:ext cx="7392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173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7969-DEEB-465F-A7FF-0B2ED16C9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5498"/>
            <a:ext cx="6265985" cy="1325563"/>
          </a:xfrm>
        </p:spPr>
        <p:txBody>
          <a:bodyPr/>
          <a:lstStyle/>
          <a:p>
            <a:r>
              <a:rPr lang="en-US" dirty="0"/>
              <a:t>Multivariate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5B3D73-83A0-4802-B67F-D34A6E088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750" y="1577417"/>
            <a:ext cx="10330669" cy="508715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C22F06A-6A35-4445-A064-5040D2A74675}"/>
              </a:ext>
            </a:extLst>
          </p:cNvPr>
          <p:cNvSpPr txBox="1">
            <a:spLocks/>
          </p:cNvSpPr>
          <p:nvPr/>
        </p:nvSpPr>
        <p:spPr>
          <a:xfrm>
            <a:off x="838200" y="1102631"/>
            <a:ext cx="10029092" cy="40196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2000" b="1" dirty="0">
                <a:cs typeface="Times New Roman" panose="02020603050405020304" pitchFamily="18" charset="0"/>
              </a:rPr>
              <a:t>Conditional distributions to evaluate nonlinear, heteroscedastic relationships</a:t>
            </a:r>
            <a:endParaRPr lang="en-US" sz="18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624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7969-DEEB-465F-A7FF-0B2ED16C9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5498"/>
            <a:ext cx="6265985" cy="1325563"/>
          </a:xfrm>
        </p:spPr>
        <p:txBody>
          <a:bodyPr/>
          <a:lstStyle/>
          <a:p>
            <a:r>
              <a:rPr lang="en-US" dirty="0"/>
              <a:t>Feature Selection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C22F06A-6A35-4445-A064-5040D2A74675}"/>
              </a:ext>
            </a:extLst>
          </p:cNvPr>
          <p:cNvSpPr txBox="1">
            <a:spLocks/>
          </p:cNvSpPr>
          <p:nvPr/>
        </p:nvSpPr>
        <p:spPr>
          <a:xfrm>
            <a:off x="838199" y="1102631"/>
            <a:ext cx="10943493" cy="40196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2000" b="1" dirty="0">
                <a:cs typeface="Times New Roman" panose="02020603050405020304" pitchFamily="18" charset="0"/>
              </a:rPr>
              <a:t>Enhanced pairwise feature correlation analysis with partial correlation and mutual information:</a:t>
            </a:r>
            <a:endParaRPr lang="en-US" sz="1800" dirty="0"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FD85AF-BAA2-4A57-97A4-067226A64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058" y="1677495"/>
            <a:ext cx="9883883" cy="495190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C8FA2BD-2BE3-49DA-850C-4566DF333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20615"/>
            <a:ext cx="3487616" cy="1904336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cs typeface="Times New Roman" panose="02020603050405020304" pitchFamily="18" charset="0"/>
              </a:rPr>
              <a:t>Difference between partial and Pearson indicate influence of other features.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cs typeface="Times New Roman" panose="02020603050405020304" pitchFamily="18" charset="0"/>
              </a:rPr>
              <a:t>Difference between mutual and Pearson indicate influence of nonlinearity and heteroscedasticity</a:t>
            </a:r>
            <a:endParaRPr lang="en-US" sz="16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537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7969-DEEB-465F-A7FF-0B2ED16C9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5498"/>
            <a:ext cx="6265985" cy="1325563"/>
          </a:xfrm>
        </p:spPr>
        <p:txBody>
          <a:bodyPr/>
          <a:lstStyle/>
          <a:p>
            <a:r>
              <a:rPr lang="en-US" dirty="0"/>
              <a:t>CO2 Storage Groups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C22F06A-6A35-4445-A064-5040D2A74675}"/>
              </a:ext>
            </a:extLst>
          </p:cNvPr>
          <p:cNvSpPr txBox="1">
            <a:spLocks/>
          </p:cNvSpPr>
          <p:nvPr/>
        </p:nvSpPr>
        <p:spPr>
          <a:xfrm>
            <a:off x="838199" y="1102631"/>
            <a:ext cx="3487617" cy="40196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2000" b="1" dirty="0">
                <a:cs typeface="Times New Roman" panose="02020603050405020304" pitchFamily="18" charset="0"/>
              </a:rPr>
              <a:t>Multidimensional scaling (MDS) to project reservoirs to a lower dimensionality space: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cs typeface="Times New Roman" panose="02020603050405020304" pitchFamily="18" charset="0"/>
              </a:rPr>
              <a:t>Preserving reservoir pairwise dissimilarity while projecting from m dimensional (all predictor features) to 2D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cs typeface="Times New Roman" panose="02020603050405020304" pitchFamily="18" charset="0"/>
              </a:rPr>
              <a:t>Posting response feature, static pore volume (</a:t>
            </a:r>
            <a:r>
              <a:rPr lang="en-US" sz="1800" dirty="0" err="1">
                <a:cs typeface="Times New Roman" panose="02020603050405020304" pitchFamily="18" charset="0"/>
              </a:rPr>
              <a:t>MMbbls</a:t>
            </a:r>
            <a:r>
              <a:rPr lang="en-US" sz="1800" dirty="0">
                <a:cs typeface="Times New Roman" panose="02020603050405020304" pitchFamily="18" charset="0"/>
              </a:rPr>
              <a:t>) groups, low, mid and high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cs typeface="Times New Roman" panose="02020603050405020304" pitchFamily="18" charset="0"/>
              </a:rPr>
              <a:t>Natural groups in MDS 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F5C433-989A-4053-8064-42560C066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548" y="1102631"/>
            <a:ext cx="7562406" cy="558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60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7969-DEEB-465F-A7FF-0B2ED16C9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5498"/>
            <a:ext cx="8446478" cy="1325563"/>
          </a:xfrm>
        </p:spPr>
        <p:txBody>
          <a:bodyPr/>
          <a:lstStyle/>
          <a:p>
            <a:r>
              <a:rPr lang="en-US" dirty="0"/>
              <a:t>Spatial Feature Trend Models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C22F06A-6A35-4445-A064-5040D2A74675}"/>
              </a:ext>
            </a:extLst>
          </p:cNvPr>
          <p:cNvSpPr txBox="1">
            <a:spLocks/>
          </p:cNvSpPr>
          <p:nvPr/>
        </p:nvSpPr>
        <p:spPr>
          <a:xfrm>
            <a:off x="838199" y="1102631"/>
            <a:ext cx="10873155" cy="40196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2000" b="1" dirty="0">
                <a:cs typeface="Times New Roman" panose="02020603050405020304" pitchFamily="18" charset="0"/>
              </a:rPr>
              <a:t>Computational efficient trend modeling with sparse data convolution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2659C5-061B-42DA-9C83-4350F42B7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882287"/>
            <a:ext cx="1021080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27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7969-DEEB-465F-A7FF-0B2ED16C9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5498"/>
            <a:ext cx="8446478" cy="1325563"/>
          </a:xfrm>
        </p:spPr>
        <p:txBody>
          <a:bodyPr/>
          <a:lstStyle/>
          <a:p>
            <a:r>
              <a:rPr lang="en-US" dirty="0"/>
              <a:t>Spatial Feature Trend Models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C22F06A-6A35-4445-A064-5040D2A74675}"/>
              </a:ext>
            </a:extLst>
          </p:cNvPr>
          <p:cNvSpPr txBox="1">
            <a:spLocks/>
          </p:cNvSpPr>
          <p:nvPr/>
        </p:nvSpPr>
        <p:spPr>
          <a:xfrm>
            <a:off x="838199" y="1102631"/>
            <a:ext cx="11084170" cy="40196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2000" b="1" dirty="0">
                <a:cs typeface="Times New Roman" panose="02020603050405020304" pitchFamily="18" charset="0"/>
              </a:rPr>
              <a:t>Trend diagnostic plots to evaluate trend quality: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cs typeface="Times New Roman" panose="02020603050405020304" pitchFamily="18" charset="0"/>
              </a:rPr>
              <a:t>check for residual and trend relationships and decomposition of variance between trend and residual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AE9BA1-35FC-4531-86E5-76E0627F2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27" y="2146791"/>
            <a:ext cx="10295345" cy="448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19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7969-DEEB-465F-A7FF-0B2ED16C9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5498"/>
            <a:ext cx="8446478" cy="1325563"/>
          </a:xfrm>
        </p:spPr>
        <p:txBody>
          <a:bodyPr/>
          <a:lstStyle/>
          <a:p>
            <a:r>
              <a:rPr lang="en-US" dirty="0"/>
              <a:t>Static Pore Volume Modeling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C22F06A-6A35-4445-A064-5040D2A74675}"/>
              </a:ext>
            </a:extLst>
          </p:cNvPr>
          <p:cNvSpPr txBox="1">
            <a:spLocks/>
          </p:cNvSpPr>
          <p:nvPr/>
        </p:nvSpPr>
        <p:spPr>
          <a:xfrm>
            <a:off x="838199" y="1102631"/>
            <a:ext cx="3979986" cy="40196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2000" b="1" dirty="0">
                <a:cs typeface="Times New Roman" panose="02020603050405020304" pitchFamily="18" charset="0"/>
              </a:rPr>
              <a:t>Use of rasterized predictor features to calculate static pore volume maps with uncertainty: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cs typeface="Times New Roman" panose="02020603050405020304" pitchFamily="18" charset="0"/>
              </a:rPr>
              <a:t>Accounting for reservoir extent in the models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cs typeface="Times New Roman" panose="02020603050405020304" pitchFamily="18" charset="0"/>
              </a:rPr>
              <a:t>Check for relationship between reservoir average porosity and average thickness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cs typeface="Times New Roman" panose="02020603050405020304" pitchFamily="18" charset="0"/>
              </a:rPr>
              <a:t>Currently supports assumption of independence for uncertainty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3F1180-EF3B-4FA2-8574-C8330A7BB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438" y="973621"/>
            <a:ext cx="6622439" cy="491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39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7969-DEEB-465F-A7FF-0B2ED16C9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Operational Capability Development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45CA55-EDBF-43F9-AF81-AD842AAAA7CA}"/>
              </a:ext>
            </a:extLst>
          </p:cNvPr>
          <p:cNvSpPr txBox="1"/>
          <p:nvPr/>
        </p:nvSpPr>
        <p:spPr>
          <a:xfrm>
            <a:off x="2006355" y="2122916"/>
            <a:ext cx="78374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1" dirty="0"/>
              <a:t>‘We are the original data-driven science, we have been big data long before tech learned about big data!’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55711-94DE-4E0A-AFA9-30F366B920D1}"/>
              </a:ext>
            </a:extLst>
          </p:cNvPr>
          <p:cNvSpPr txBox="1"/>
          <p:nvPr/>
        </p:nvSpPr>
        <p:spPr>
          <a:xfrm>
            <a:off x="1546030" y="4305643"/>
            <a:ext cx="1318962" cy="6924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Probability and Stationarity</a:t>
            </a:r>
          </a:p>
          <a:p>
            <a:pPr algn="ctr"/>
            <a:r>
              <a:rPr lang="en-US" sz="1100" dirty="0"/>
              <a:t>Kolmogorov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3C0110-FEE4-49A8-833B-06271A90AE01}"/>
              </a:ext>
            </a:extLst>
          </p:cNvPr>
          <p:cNvSpPr txBox="1"/>
          <p:nvPr/>
        </p:nvSpPr>
        <p:spPr>
          <a:xfrm>
            <a:off x="1837679" y="3458976"/>
            <a:ext cx="12517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1930-1940s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6B95EBD-9E1A-456D-92D0-89162A28BA61}"/>
              </a:ext>
            </a:extLst>
          </p:cNvPr>
          <p:cNvCxnSpPr/>
          <p:nvPr/>
        </p:nvCxnSpPr>
        <p:spPr>
          <a:xfrm>
            <a:off x="1606736" y="3860437"/>
            <a:ext cx="86114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7C3EB36-C9A2-4372-8FFD-153D7BBFC7AE}"/>
              </a:ext>
            </a:extLst>
          </p:cNvPr>
          <p:cNvSpPr txBox="1"/>
          <p:nvPr/>
        </p:nvSpPr>
        <p:spPr>
          <a:xfrm>
            <a:off x="3128754" y="4307120"/>
            <a:ext cx="131896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Volume Variance in Mining</a:t>
            </a:r>
          </a:p>
          <a:p>
            <a:pPr algn="ctr"/>
            <a:r>
              <a:rPr lang="en-US" sz="1100" dirty="0"/>
              <a:t>Krige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C0A301-04B7-4784-8148-2BB749D14D3C}"/>
              </a:ext>
            </a:extLst>
          </p:cNvPr>
          <p:cNvSpPr txBox="1"/>
          <p:nvPr/>
        </p:nvSpPr>
        <p:spPr>
          <a:xfrm>
            <a:off x="3991372" y="3460456"/>
            <a:ext cx="12517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1950-1960s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235C77-4A60-4432-955D-78DCF6DF4795}"/>
              </a:ext>
            </a:extLst>
          </p:cNvPr>
          <p:cNvSpPr txBox="1"/>
          <p:nvPr/>
        </p:nvSpPr>
        <p:spPr>
          <a:xfrm>
            <a:off x="4799239" y="4317477"/>
            <a:ext cx="147727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Geostatistics</a:t>
            </a:r>
          </a:p>
          <a:p>
            <a:pPr algn="ctr"/>
            <a:r>
              <a:rPr lang="en-US" sz="1400" dirty="0"/>
              <a:t>Mathematical Morphology</a:t>
            </a:r>
          </a:p>
          <a:p>
            <a:pPr algn="ctr"/>
            <a:r>
              <a:rPr lang="en-US" sz="1100" dirty="0" err="1"/>
              <a:t>Matheron</a:t>
            </a:r>
            <a:endParaRPr lang="en-US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FF98AE-E0B9-4218-A135-ACCE92E96482}"/>
              </a:ext>
            </a:extLst>
          </p:cNvPr>
          <p:cNvSpPr txBox="1"/>
          <p:nvPr/>
        </p:nvSpPr>
        <p:spPr>
          <a:xfrm>
            <a:off x="6594009" y="4327833"/>
            <a:ext cx="164447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Applications in Oil and Gas, Environmental</a:t>
            </a:r>
          </a:p>
          <a:p>
            <a:pPr algn="ctr"/>
            <a:r>
              <a:rPr lang="en-US" sz="1100" dirty="0"/>
              <a:t>Journel, </a:t>
            </a:r>
            <a:r>
              <a:rPr lang="en-US" sz="1100" dirty="0" err="1"/>
              <a:t>Verly</a:t>
            </a:r>
            <a:r>
              <a:rPr lang="en-US" sz="1100" dirty="0"/>
              <a:t>, Deutsch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5FE07A-5C77-4118-AAC2-F5920BAC7D29}"/>
              </a:ext>
            </a:extLst>
          </p:cNvPr>
          <p:cNvSpPr txBox="1"/>
          <p:nvPr/>
        </p:nvSpPr>
        <p:spPr>
          <a:xfrm>
            <a:off x="6879144" y="3463415"/>
            <a:ext cx="12517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1980-1990s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483782-292D-44F0-89BC-F17C4824DD75}"/>
              </a:ext>
            </a:extLst>
          </p:cNvPr>
          <p:cNvSpPr txBox="1"/>
          <p:nvPr/>
        </p:nvSpPr>
        <p:spPr>
          <a:xfrm>
            <a:off x="8816386" y="3464894"/>
            <a:ext cx="12517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&gt;1990s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1F5C17-4EF3-45C9-AAA7-6E2A1CCE8C5A}"/>
              </a:ext>
            </a:extLst>
          </p:cNvPr>
          <p:cNvSpPr txBox="1"/>
          <p:nvPr/>
        </p:nvSpPr>
        <p:spPr>
          <a:xfrm>
            <a:off x="8521944" y="4320435"/>
            <a:ext cx="1793914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Spatial Statistics, Big Data Analytics and Machine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E34E5D-5B90-413C-B0C7-A78117CA6C5C}"/>
              </a:ext>
            </a:extLst>
          </p:cNvPr>
          <p:cNvSpPr txBox="1"/>
          <p:nvPr/>
        </p:nvSpPr>
        <p:spPr>
          <a:xfrm>
            <a:off x="2016712" y="6026978"/>
            <a:ext cx="78374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1" dirty="0"/>
              <a:t>‘We are the original data science, we have been doing it for a long time!’</a:t>
            </a:r>
          </a:p>
        </p:txBody>
      </p:sp>
    </p:spTree>
    <p:extLst>
      <p:ext uri="{BB962C8B-B14F-4D97-AF65-F5344CB8AC3E}">
        <p14:creationId xmlns:p14="http://schemas.microsoft.com/office/powerpoint/2010/main" val="3801677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7969-DEEB-465F-A7FF-0B2ED16C9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5498"/>
            <a:ext cx="8446478" cy="1325563"/>
          </a:xfrm>
        </p:spPr>
        <p:txBody>
          <a:bodyPr/>
          <a:lstStyle/>
          <a:p>
            <a:r>
              <a:rPr lang="en-US" dirty="0"/>
              <a:t>Static Pore Volume Modeling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C22F06A-6A35-4445-A064-5040D2A74675}"/>
              </a:ext>
            </a:extLst>
          </p:cNvPr>
          <p:cNvSpPr txBox="1">
            <a:spLocks/>
          </p:cNvSpPr>
          <p:nvPr/>
        </p:nvSpPr>
        <p:spPr>
          <a:xfrm>
            <a:off x="838199" y="1102631"/>
            <a:ext cx="11084170" cy="40196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2000" b="1" dirty="0">
                <a:cs typeface="Times New Roman" panose="02020603050405020304" pitchFamily="18" charset="0"/>
              </a:rPr>
              <a:t>Calculation of 2D predictor feature spatial continuity models: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cs typeface="Times New Roman" panose="02020603050405020304" pitchFamily="18" charset="0"/>
              </a:rPr>
              <a:t>Use of variogram maps for improved visualization and diagnostics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5F98B9-E689-4853-9D76-523F95834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31" y="2092570"/>
            <a:ext cx="11084170" cy="448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67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7969-DEEB-465F-A7FF-0B2ED16C9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5498"/>
            <a:ext cx="8446478" cy="1325563"/>
          </a:xfrm>
        </p:spPr>
        <p:txBody>
          <a:bodyPr/>
          <a:lstStyle/>
          <a:p>
            <a:r>
              <a:rPr lang="en-US" dirty="0"/>
              <a:t>Static Pore Volume Modeling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C22F06A-6A35-4445-A064-5040D2A74675}"/>
              </a:ext>
            </a:extLst>
          </p:cNvPr>
          <p:cNvSpPr txBox="1">
            <a:spLocks/>
          </p:cNvSpPr>
          <p:nvPr/>
        </p:nvSpPr>
        <p:spPr>
          <a:xfrm>
            <a:off x="838199" y="1102631"/>
            <a:ext cx="11084170" cy="40196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2000" b="1" dirty="0">
                <a:cs typeface="Times New Roman" panose="02020603050405020304" pitchFamily="18" charset="0"/>
              </a:rPr>
              <a:t>Calculation of 2D predictor feature spatial estimates: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cs typeface="Times New Roman" panose="02020603050405020304" pitchFamily="18" charset="0"/>
              </a:rPr>
              <a:t>Includes local error variance minimized estimates and estimation variance (uncertainty)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6B3681-5E33-4D8A-B0C2-CA4D8BC51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327" y="1976957"/>
            <a:ext cx="10047044" cy="488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002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7969-DEEB-465F-A7FF-0B2ED16C9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5498"/>
            <a:ext cx="8446478" cy="1325563"/>
          </a:xfrm>
        </p:spPr>
        <p:txBody>
          <a:bodyPr/>
          <a:lstStyle/>
          <a:p>
            <a:r>
              <a:rPr lang="en-US" dirty="0"/>
              <a:t>Static Pore Volume Modeling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C22F06A-6A35-4445-A064-5040D2A74675}"/>
              </a:ext>
            </a:extLst>
          </p:cNvPr>
          <p:cNvSpPr txBox="1">
            <a:spLocks/>
          </p:cNvSpPr>
          <p:nvPr/>
        </p:nvSpPr>
        <p:spPr>
          <a:xfrm>
            <a:off x="838199" y="1102631"/>
            <a:ext cx="11084170" cy="40196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2000" b="1" dirty="0">
                <a:cs typeface="Times New Roman" panose="02020603050405020304" pitchFamily="18" charset="0"/>
              </a:rPr>
              <a:t>Calculation of 2D map of static pore volume: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cs typeface="Times New Roman" panose="02020603050405020304" pitchFamily="18" charset="0"/>
              </a:rPr>
              <a:t>Local most likely estimate for by-grid column reservoir pore volume.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cs typeface="Times New Roman" panose="02020603050405020304" pitchFamily="18" charset="0"/>
              </a:rPr>
              <a:t>Extrapolation away from known reservoirs included with contour.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40B3F0-FCCE-41BE-B353-66B450E89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2594097"/>
            <a:ext cx="83439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51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7969-DEEB-465F-A7FF-0B2ED16C9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5498"/>
            <a:ext cx="8446478" cy="1325563"/>
          </a:xfrm>
        </p:spPr>
        <p:txBody>
          <a:bodyPr/>
          <a:lstStyle/>
          <a:p>
            <a:r>
              <a:rPr lang="en-US" dirty="0"/>
              <a:t>CO2 Storage Uncertainty Maps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C22F06A-6A35-4445-A064-5040D2A74675}"/>
              </a:ext>
            </a:extLst>
          </p:cNvPr>
          <p:cNvSpPr txBox="1">
            <a:spLocks/>
          </p:cNvSpPr>
          <p:nvPr/>
        </p:nvSpPr>
        <p:spPr>
          <a:xfrm>
            <a:off x="838199" y="1102631"/>
            <a:ext cx="11084170" cy="40196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2000" b="1" dirty="0">
                <a:cs typeface="Times New Roman" panose="02020603050405020304" pitchFamily="18" charset="0"/>
              </a:rPr>
              <a:t>Local feature and static pore volume uncertainty models for any location: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000" dirty="0"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cs typeface="Times New Roman" panose="02020603050405020304" pitchFamily="18" charset="0"/>
              </a:rPr>
              <a:t>No accounting for reservoir boundaries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64E1FC-5450-4AEC-87AC-BFBB6AF5E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369" y="1674204"/>
            <a:ext cx="10180026" cy="50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31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7969-DEEB-465F-A7FF-0B2ED16C9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5498"/>
            <a:ext cx="8446478" cy="1325563"/>
          </a:xfrm>
        </p:spPr>
        <p:txBody>
          <a:bodyPr/>
          <a:lstStyle/>
          <a:p>
            <a:r>
              <a:rPr lang="en-US" dirty="0"/>
              <a:t>Transfer Function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C22F06A-6A35-4445-A064-5040D2A74675}"/>
              </a:ext>
            </a:extLst>
          </p:cNvPr>
          <p:cNvSpPr txBox="1">
            <a:spLocks/>
          </p:cNvSpPr>
          <p:nvPr/>
        </p:nvSpPr>
        <p:spPr>
          <a:xfrm>
            <a:off x="838199" y="1102631"/>
            <a:ext cx="3979986" cy="40196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2000" b="1" dirty="0">
                <a:cs typeface="Times New Roman" panose="02020603050405020304" pitchFamily="18" charset="0"/>
              </a:rPr>
              <a:t>Use of rasterized predictor features to calculate static pore volume maps with uncertainty: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cs typeface="Times New Roman" panose="02020603050405020304" pitchFamily="18" charset="0"/>
              </a:rPr>
              <a:t>Check for relationship between reservoir average porosity and average thickness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cs typeface="Times New Roman" panose="02020603050405020304" pitchFamily="18" charset="0"/>
              </a:rPr>
              <a:t>Currently supports assumption of independence for uncertainty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3F1180-EF3B-4FA2-8574-C8330A7BB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438" y="973621"/>
            <a:ext cx="6622439" cy="491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247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7969-DEEB-465F-A7FF-0B2ED16C9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5498"/>
            <a:ext cx="8446478" cy="1325563"/>
          </a:xfrm>
        </p:spPr>
        <p:txBody>
          <a:bodyPr/>
          <a:lstStyle/>
          <a:p>
            <a:r>
              <a:rPr lang="en-US" dirty="0"/>
              <a:t>Static Pore Volume Modeling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C22F06A-6A35-4445-A064-5040D2A74675}"/>
              </a:ext>
            </a:extLst>
          </p:cNvPr>
          <p:cNvSpPr txBox="1">
            <a:spLocks/>
          </p:cNvSpPr>
          <p:nvPr/>
        </p:nvSpPr>
        <p:spPr>
          <a:xfrm>
            <a:off x="838199" y="997121"/>
            <a:ext cx="11084170" cy="40196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2000" b="1" dirty="0">
                <a:cs typeface="Times New Roman" panose="02020603050405020304" pitchFamily="18" charset="0"/>
              </a:rPr>
              <a:t>Calculation of 2D uncertainty models: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cs typeface="Times New Roman" panose="02020603050405020304" pitchFamily="18" charset="0"/>
              </a:rPr>
              <a:t>Local P10, P50 and P90 static pore volume predictions for all columns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BCEE03-FB19-4486-B306-CAC0207A0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77" y="1783258"/>
            <a:ext cx="10934702" cy="503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94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7969-DEEB-465F-A7FF-0B2ED16C9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Next Steps based On IHSMarkit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6D6CE-3560-475D-AEB4-1BBA69218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155"/>
            <a:ext cx="10515600" cy="4019690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Coordinate transformations given the preferred projection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Integrate improved transfer function to go beyond static pore volume for oil and gas reservoirs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Addition of risk maps.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Additional </a:t>
            </a:r>
            <a:r>
              <a:rPr lang="en-US" sz="2000"/>
              <a:t>feedback?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/>
              <a:t>local risk maps, filters by threshold and probability of success, distance to emitter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/>
              <a:t>add naïve histograms to declustered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600"/>
              <a:t>saline aquifer data</a:t>
            </a:r>
          </a:p>
          <a:p>
            <a:pPr marL="914400" lvl="1" indent="-457200">
              <a:buFont typeface="+mj-lt"/>
              <a:buAutoNum type="arabicPeriod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72548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7969-DEEB-465F-A7FF-0B2ED16C9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Updates – Coordinate Projection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36F76E-D6C0-48F0-8C5E-49B9A36E3E3E}"/>
              </a:ext>
            </a:extLst>
          </p:cNvPr>
          <p:cNvSpPr txBox="1"/>
          <p:nvPr/>
        </p:nvSpPr>
        <p:spPr>
          <a:xfrm>
            <a:off x="3345053" y="6232124"/>
            <a:ext cx="39624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Assumed WGS84, updated areas and volumetric calculations.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DEDFB7-293E-4B55-982D-98859887B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1174442"/>
            <a:ext cx="1045845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59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7969-DEEB-465F-A7FF-0B2ED16C9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Updates – Declustered Distributions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9742E0-22EE-4B1C-B278-1693C2D10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7" y="1525017"/>
            <a:ext cx="10334625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9657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7969-DEEB-465F-A7FF-0B2ED16C9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Updates – Declustered Distributions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01B14F-081E-4F16-80E6-5A49C9625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821" y="966326"/>
            <a:ext cx="7910005" cy="566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002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7969-DEEB-465F-A7FF-0B2ED16C9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6D6CE-3560-475D-AEB4-1BBA69218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554"/>
            <a:ext cx="10515600" cy="40196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Fast sprint to prototype components of the proposed </a:t>
            </a:r>
            <a:r>
              <a:rPr lang="en-US" sz="2000" dirty="0" err="1"/>
              <a:t>GeoDataAnalytics</a:t>
            </a:r>
            <a:r>
              <a:rPr lang="en-US" sz="2000" dirty="0"/>
              <a:t> workflow for CCUS potential prediction with demonstration with IHSMarkit Gulf of Mexico data.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Goal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r>
              <a:rPr lang="en-US" sz="2000" dirty="0"/>
              <a:t>Provide well-documented prototypes of workflow components in Jupyter </a:t>
            </a:r>
          </a:p>
          <a:p>
            <a:pPr marL="0" indent="0">
              <a:buNone/>
            </a:pPr>
            <a:r>
              <a:rPr lang="en-US" sz="2000" dirty="0"/>
              <a:t>Demonstrate codes, methods, sequential flow, diagnostics / visualizations to </a:t>
            </a:r>
            <a:r>
              <a:rPr lang="en-US" sz="2000"/>
              <a:t>support implementation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Comments</a:t>
            </a:r>
          </a:p>
          <a:p>
            <a:pPr marL="0" indent="0">
              <a:buNone/>
            </a:pPr>
            <a:r>
              <a:rPr lang="en-US" sz="2000" dirty="0"/>
              <a:t>Results should not be used for decision making</a:t>
            </a:r>
          </a:p>
          <a:p>
            <a:pPr marL="0" indent="0">
              <a:buNone/>
            </a:pPr>
            <a:r>
              <a:rPr lang="en-US" sz="2000" dirty="0"/>
              <a:t>In sprinting forward to fast prototypes, I have made assumptions to fill gaps, for example:</a:t>
            </a:r>
          </a:p>
          <a:p>
            <a:r>
              <a:rPr lang="en-US" sz="2000" dirty="0"/>
              <a:t>Only static pore volume calculation, no effect to capture injectivity and trapping</a:t>
            </a:r>
          </a:p>
          <a:p>
            <a:r>
              <a:rPr lang="en-US" sz="2000" dirty="0"/>
              <a:t>Coordinates were not projected to North American Datum and used as original lats and longs.</a:t>
            </a:r>
          </a:p>
          <a:p>
            <a:r>
              <a:rPr lang="en-US" sz="2000" dirty="0"/>
              <a:t>Fluid types and ages were mixed in some analysis, outliers are retained</a:t>
            </a:r>
          </a:p>
        </p:txBody>
      </p:sp>
    </p:spTree>
    <p:extLst>
      <p:ext uri="{BB962C8B-B14F-4D97-AF65-F5344CB8AC3E}">
        <p14:creationId xmlns:p14="http://schemas.microsoft.com/office/powerpoint/2010/main" val="19563726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7969-DEEB-465F-A7FF-0B2ED16C9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Updates – Add Response Feature to Correlation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21CAFF-DD1A-4952-909B-304B61C9F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1418301"/>
            <a:ext cx="1043940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713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7969-DEEB-465F-A7FF-0B2ED16C9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Updates – Trend Diagnostics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B4DAF2-69C5-45C5-8B6A-81CC60F01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62" y="1900237"/>
            <a:ext cx="1035367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449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7969-DEEB-465F-A7FF-0B2ED16C9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Updates – Local Uncertainty with Reference Distributions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EF0325-A8B2-4D35-9E68-729D3C8B2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1419225"/>
            <a:ext cx="100393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726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7969-DEEB-465F-A7FF-0B2ED16C9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Updates – Local Uncertainty with Reference Distributions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517822-E661-4E18-96A6-C7BC08850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1259983"/>
            <a:ext cx="1031557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999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7969-DEEB-465F-A7FF-0B2ED16C9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Updates – Risk Maps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1FC351-808C-4F20-909A-E6AB675CC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1704235"/>
            <a:ext cx="1039177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5280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7969-DEEB-465F-A7FF-0B2ED16C9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Updates – Risk Maps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1FC351-808C-4F20-909A-E6AB675CC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1704235"/>
            <a:ext cx="1039177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707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7969-DEEB-465F-A7FF-0B2ED16C9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Updates – Risk Maps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1FC351-808C-4F20-909A-E6AB675CC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1704235"/>
            <a:ext cx="1039177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7566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7969-DEEB-465F-A7FF-0B2ED16C9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Saline Aquifers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6D6CE-3560-475D-AEB4-1BBA69218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1554"/>
            <a:ext cx="10515600" cy="40196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/>
              <a:t>Fast sprint to demonstrate workflow building blocks.</a:t>
            </a:r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r>
              <a:rPr lang="en-US" sz="2000"/>
              <a:t>Trend based Imputation and Prediction with:</a:t>
            </a:r>
          </a:p>
          <a:p>
            <a:r>
              <a:rPr lang="en-US" sz="2000"/>
              <a:t>robust use of statistics</a:t>
            </a:r>
          </a:p>
          <a:p>
            <a:r>
              <a:rPr lang="en-US" sz="2000"/>
              <a:t>uncertainty models</a:t>
            </a:r>
          </a:p>
          <a:p>
            <a:r>
              <a:rPr lang="en-US" sz="2000"/>
              <a:t>rapid calculations for real-time feedback</a:t>
            </a:r>
          </a:p>
          <a:p>
            <a:r>
              <a:rPr lang="en-US" sz="2000"/>
              <a:t>2D + 1D approach</a:t>
            </a:r>
          </a:p>
          <a:p>
            <a:endParaRPr lang="en-US" sz="2000"/>
          </a:p>
          <a:p>
            <a:pPr marL="0" indent="0">
              <a:buNone/>
            </a:pPr>
            <a:r>
              <a:rPr lang="en-US" sz="2000"/>
              <a:t>New Steps:</a:t>
            </a:r>
          </a:p>
          <a:p>
            <a:r>
              <a:rPr lang="en-US" sz="2000"/>
              <a:t>dask Python package for loading and managing large datasets</a:t>
            </a:r>
          </a:p>
          <a:p>
            <a:r>
              <a:rPr lang="en-US" sz="2000"/>
              <a:t>1D trend displays</a:t>
            </a:r>
          </a:p>
          <a:p>
            <a:r>
              <a:rPr lang="en-US" sz="2000"/>
              <a:t>2D + 1D trend based imputation and pre-drill prediction</a:t>
            </a:r>
          </a:p>
        </p:txBody>
      </p:sp>
    </p:spTree>
    <p:extLst>
      <p:ext uri="{BB962C8B-B14F-4D97-AF65-F5344CB8AC3E}">
        <p14:creationId xmlns:p14="http://schemas.microsoft.com/office/powerpoint/2010/main" val="23043097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7969-DEEB-465F-A7FF-0B2ED16C9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87"/>
            <a:ext cx="10515600" cy="1325563"/>
          </a:xfrm>
        </p:spPr>
        <p:txBody>
          <a:bodyPr/>
          <a:lstStyle/>
          <a:p>
            <a:r>
              <a:rPr lang="en-US"/>
              <a:t>Working with Big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6D6CE-3560-475D-AEB4-1BBA69218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038267"/>
            <a:ext cx="10054701" cy="4019690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>
                <a:cs typeface="Times New Roman" panose="02020603050405020304" pitchFamily="18" charset="0"/>
              </a:rPr>
              <a:t>dask Python package provides functionality for efficiently working with big data</a:t>
            </a:r>
            <a:endParaRPr lang="en-US" sz="2000" b="1" dirty="0"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cs typeface="Times New Roman" panose="02020603050405020304" pitchFamily="18" charset="0"/>
              </a:rPr>
              <a:t>10 seconds to create dask DataFrame with 235 M rows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cs typeface="Times New Roman" panose="02020603050405020304" pitchFamily="18" charset="0"/>
              </a:rPr>
              <a:t>type casted Formation Top as object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cs typeface="Times New Roman" panose="02020603050405020304" pitchFamily="18" charset="0"/>
              </a:rPr>
              <a:t>10 seconds to filtere to WILCOX Formation Tops only for 2.5 M rows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cs typeface="Times New Roman" panose="02020603050405020304" pitchFamily="18" charset="0"/>
              </a:rPr>
              <a:t>then converted to Pandas DataFrame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cs typeface="Times New Roman" panose="02020603050405020304" pitchFamily="18" charset="0"/>
              </a:rPr>
              <a:t>removed records missing NPHI for 562 k rows, 22 k without missing values, 54 unique wells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cs typeface="Times New Roman" panose="02020603050405020304" pitchFamily="18" charset="0"/>
              </a:rPr>
              <a:t>converted any records with NPHI in percent to fraction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cs typeface="Times New Roman" panose="02020603050405020304" pitchFamily="18" charset="0"/>
              </a:rPr>
              <a:t>Depth Prime is TVD with missing values set as Depth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F92FC2-6178-472D-9C3F-911F2396E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43" y="4591263"/>
            <a:ext cx="5805238" cy="16306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033A46-36F5-4F5A-B895-0A5F8F531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437" y="4576427"/>
            <a:ext cx="5171264" cy="16603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25AC5A-652C-4B31-913B-BBE2B34CD219}"/>
              </a:ext>
            </a:extLst>
          </p:cNvPr>
          <p:cNvSpPr txBox="1"/>
          <p:nvPr/>
        </p:nvSpPr>
        <p:spPr>
          <a:xfrm>
            <a:off x="2163513" y="6303145"/>
            <a:ext cx="19713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Cleaned DataFrame preview.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DB5B4C-FADB-46B7-8197-BCEFC940A8B4}"/>
              </a:ext>
            </a:extLst>
          </p:cNvPr>
          <p:cNvSpPr txBox="1"/>
          <p:nvPr/>
        </p:nvSpPr>
        <p:spPr>
          <a:xfrm>
            <a:off x="7882213" y="6304624"/>
            <a:ext cx="30800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Proportion of missing values in cleaned data.</a:t>
            </a:r>
          </a:p>
        </p:txBody>
      </p:sp>
    </p:spTree>
    <p:extLst>
      <p:ext uri="{BB962C8B-B14F-4D97-AF65-F5344CB8AC3E}">
        <p14:creationId xmlns:p14="http://schemas.microsoft.com/office/powerpoint/2010/main" val="3750186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7969-DEEB-465F-A7FF-0B2ED16C9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87"/>
            <a:ext cx="10515600" cy="1325563"/>
          </a:xfrm>
        </p:spPr>
        <p:txBody>
          <a:bodyPr/>
          <a:lstStyle/>
          <a:p>
            <a:r>
              <a:rPr lang="en-US" dirty="0"/>
              <a:t>Debiasing Spatial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6D6CE-3560-475D-AEB4-1BBA69218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1230"/>
            <a:ext cx="3153508" cy="4019690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dirty="0">
                <a:cs typeface="Times New Roman" panose="02020603050405020304" pitchFamily="18" charset="0"/>
              </a:rPr>
              <a:t>Spatial data debiasing with cell-based declustering: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cs typeface="Times New Roman" panose="02020603050405020304" pitchFamily="18" charset="0"/>
              </a:rPr>
              <a:t>Calculation of declustering weights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cs typeface="Times New Roman" panose="02020603050405020304" pitchFamily="18" charset="0"/>
              </a:rPr>
              <a:t>Development of flexible, diagnostic plotting functions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cs typeface="Times New Roman" panose="02020603050405020304" pitchFamily="18" charset="0"/>
              </a:rPr>
              <a:t>Inclusion of statistical weighting to means, variances </a:t>
            </a:r>
            <a:r>
              <a:rPr lang="en-US" sz="1800">
                <a:cs typeface="Times New Roman" panose="02020603050405020304" pitchFamily="18" charset="0"/>
              </a:rPr>
              <a:t>and distributions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cs typeface="Times New Roman" panose="02020603050405020304" pitchFamily="18" charset="0"/>
              </a:rPr>
              <a:t>Declustering by-featur</a:t>
            </a:r>
            <a:r>
              <a:rPr lang="en-US" sz="1800" dirty="0">
                <a:cs typeface="Times New Roman" panose="02020603050405020304" pitchFamily="18" charset="0"/>
              </a:rPr>
              <a:t>e</a:t>
            </a:r>
            <a:endParaRPr lang="en-US" sz="1800"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BF8CEE-F5FB-481A-82B9-E53E3D01A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383" y="1490672"/>
            <a:ext cx="7544178" cy="49163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E2D9C2-BFA6-4FA8-A6D3-A4FD1B837147}"/>
              </a:ext>
            </a:extLst>
          </p:cNvPr>
          <p:cNvSpPr txBox="1"/>
          <p:nvPr/>
        </p:nvSpPr>
        <p:spPr>
          <a:xfrm>
            <a:off x="6096000" y="6421536"/>
            <a:ext cx="4131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Examples of by-feature debiasing, up to 5% correction in mean.</a:t>
            </a:r>
          </a:p>
        </p:txBody>
      </p:sp>
    </p:spTree>
    <p:extLst>
      <p:ext uri="{BB962C8B-B14F-4D97-AF65-F5344CB8AC3E}">
        <p14:creationId xmlns:p14="http://schemas.microsoft.com/office/powerpoint/2010/main" val="3400305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7969-DEEB-465F-A7FF-0B2ED16C9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87"/>
            <a:ext cx="10515600" cy="1325563"/>
          </a:xfrm>
        </p:spPr>
        <p:txBody>
          <a:bodyPr/>
          <a:lstStyle/>
          <a:p>
            <a:r>
              <a:rPr lang="en-US" dirty="0"/>
              <a:t>The CCUS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6D6CE-3560-475D-AEB4-1BBA69218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155"/>
            <a:ext cx="6019800" cy="4019690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ea typeface="Calibri" panose="020F0502020204030204" pitchFamily="34" charset="0"/>
                <a:cs typeface="Times New Roman" panose="02020603050405020304" pitchFamily="18" charset="0"/>
              </a:rPr>
              <a:t>For more information see the proposal document, UHSMarkit_UTAustin_Q1_2022_CCUS_Proposal.docx.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Main Workflow Steps</a:t>
            </a:r>
            <a:endParaRPr lang="en-US" sz="1800" b="1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Feature Selection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Dimensionality Reduction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Feature Imputation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Feature Engineering</a:t>
            </a:r>
            <a:endParaRPr lang="en-US" sz="18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Workflow Outputs</a:t>
            </a:r>
          </a:p>
          <a:p>
            <a:pPr marL="0" indent="0">
              <a:buNone/>
            </a:pPr>
            <a:r>
              <a:rPr lang="en-US" sz="1800" dirty="0"/>
              <a:t>While there are many intermediate outputs the main outputs are:</a:t>
            </a:r>
          </a:p>
          <a:p>
            <a:r>
              <a:rPr lang="en-US" sz="1800" dirty="0"/>
              <a:t>CO2 Storage Uncertainty Maps</a:t>
            </a:r>
          </a:p>
          <a:p>
            <a:r>
              <a:rPr lang="en-US" sz="1800" dirty="0"/>
              <a:t>CO2 Storage Risk Maps</a:t>
            </a:r>
          </a:p>
          <a:p>
            <a:r>
              <a:rPr lang="en-US" sz="1800" dirty="0"/>
              <a:t>CO2 Storage Groups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BA25B66-A8BB-4F0C-ADDF-900D72991915}"/>
              </a:ext>
            </a:extLst>
          </p:cNvPr>
          <p:cNvGrpSpPr/>
          <p:nvPr/>
        </p:nvGrpSpPr>
        <p:grpSpPr>
          <a:xfrm>
            <a:off x="7822858" y="500063"/>
            <a:ext cx="2665730" cy="5857876"/>
            <a:chOff x="-1" y="0"/>
            <a:chExt cx="2944656" cy="646990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D6CCF93-6753-4BB4-AEF8-CB77CD500662}"/>
                </a:ext>
              </a:extLst>
            </p:cNvPr>
            <p:cNvGrpSpPr/>
            <p:nvPr/>
          </p:nvGrpSpPr>
          <p:grpSpPr>
            <a:xfrm>
              <a:off x="239699" y="0"/>
              <a:ext cx="2676227" cy="4434596"/>
              <a:chOff x="239699" y="0"/>
              <a:chExt cx="3382391" cy="560474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D55D34E-BA60-4394-93E2-EEAA7BAB1FBD}"/>
                  </a:ext>
                </a:extLst>
              </p:cNvPr>
              <p:cNvSpPr/>
              <p:nvPr/>
            </p:nvSpPr>
            <p:spPr>
              <a:xfrm>
                <a:off x="239699" y="0"/>
                <a:ext cx="3382391" cy="47065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800" kern="1200">
                    <a:solidFill>
                      <a:srgbClr val="000000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Reservoir Information (e.g., rock volume, porosity, temperature, pressure)</a:t>
                </a:r>
                <a:endParaRPr lang="en-US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068CB6C-8E41-4731-866E-5732F3B29FCD}"/>
                  </a:ext>
                </a:extLst>
              </p:cNvPr>
              <p:cNvSpPr/>
              <p:nvPr/>
            </p:nvSpPr>
            <p:spPr>
              <a:xfrm>
                <a:off x="1681705" y="535804"/>
                <a:ext cx="1374528" cy="47065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800" kern="1200">
                    <a:solidFill>
                      <a:srgbClr val="000000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Regional Trend Maps</a:t>
                </a:r>
                <a:endParaRPr lang="en-US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DF22790-5857-4ED9-BDEA-19734EE2804D}"/>
                  </a:ext>
                </a:extLst>
              </p:cNvPr>
              <p:cNvSpPr/>
              <p:nvPr/>
            </p:nvSpPr>
            <p:spPr>
              <a:xfrm>
                <a:off x="2472176" y="1064692"/>
                <a:ext cx="1134951" cy="47065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800" kern="1200">
                    <a:solidFill>
                      <a:srgbClr val="000000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Basin Trend Maps</a:t>
                </a:r>
                <a:endParaRPr lang="en-US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B3F9F7D-4164-407B-9E09-FE438CA83C2B}"/>
                  </a:ext>
                </a:extLst>
              </p:cNvPr>
              <p:cNvSpPr/>
              <p:nvPr/>
            </p:nvSpPr>
            <p:spPr>
              <a:xfrm>
                <a:off x="1406795" y="1706438"/>
                <a:ext cx="1946790" cy="47065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800" kern="1200">
                    <a:solidFill>
                      <a:srgbClr val="000000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Spatial Distribution Debiasing</a:t>
                </a:r>
                <a:endParaRPr lang="en-US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D2E619A-95A5-4E27-AEA9-657DFD79C5A0}"/>
                  </a:ext>
                </a:extLst>
              </p:cNvPr>
              <p:cNvSpPr/>
              <p:nvPr/>
            </p:nvSpPr>
            <p:spPr>
              <a:xfrm>
                <a:off x="1405931" y="2382621"/>
                <a:ext cx="1946790" cy="47065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800" kern="1200">
                    <a:solidFill>
                      <a:srgbClr val="000000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Integration of Spatial and Temporal Scale</a:t>
                </a:r>
                <a:endParaRPr lang="en-US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648B88B-9646-40BB-92E4-8879CD92688D}"/>
                  </a:ext>
                </a:extLst>
              </p:cNvPr>
              <p:cNvSpPr/>
              <p:nvPr/>
            </p:nvSpPr>
            <p:spPr>
              <a:xfrm>
                <a:off x="1398531" y="3058805"/>
                <a:ext cx="1946790" cy="47065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800" kern="1200">
                    <a:solidFill>
                      <a:srgbClr val="000000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Feature Selection</a:t>
                </a:r>
                <a:endParaRPr lang="en-US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8A0BCE7-766E-4974-AC7B-099988C02F70}"/>
                  </a:ext>
                </a:extLst>
              </p:cNvPr>
              <p:cNvSpPr/>
              <p:nvPr/>
            </p:nvSpPr>
            <p:spPr>
              <a:xfrm>
                <a:off x="1397668" y="3761618"/>
                <a:ext cx="1946790" cy="47065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800" kern="1200">
                    <a:solidFill>
                      <a:srgbClr val="000000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Dimensionality Reduction</a:t>
                </a:r>
                <a:endParaRPr lang="en-US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E5152D3-8FD5-4586-BB50-674236ED1972}"/>
                  </a:ext>
                </a:extLst>
              </p:cNvPr>
              <p:cNvSpPr/>
              <p:nvPr/>
            </p:nvSpPr>
            <p:spPr>
              <a:xfrm>
                <a:off x="1401489" y="4457899"/>
                <a:ext cx="1946790" cy="47065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800" kern="1200">
                    <a:solidFill>
                      <a:srgbClr val="000000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Feature Imputation</a:t>
                </a:r>
                <a:endParaRPr lang="en-US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78B91B9-025C-49D3-87DC-62665AA086F2}"/>
                  </a:ext>
                </a:extLst>
              </p:cNvPr>
              <p:cNvSpPr/>
              <p:nvPr/>
            </p:nvSpPr>
            <p:spPr>
              <a:xfrm>
                <a:off x="1405311" y="5134086"/>
                <a:ext cx="1946790" cy="47065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800" kern="1200">
                    <a:solidFill>
                      <a:srgbClr val="000000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Feature Engineering</a:t>
                </a:r>
                <a:endParaRPr lang="en-US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250ACE-96EB-4090-A8AF-BF06020507CC}"/>
                </a:ext>
              </a:extLst>
            </p:cNvPr>
            <p:cNvSpPr/>
            <p:nvPr/>
          </p:nvSpPr>
          <p:spPr>
            <a:xfrm>
              <a:off x="1163244" y="4596349"/>
              <a:ext cx="1540346" cy="4533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00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CO</a:t>
              </a:r>
              <a:r>
                <a:rPr lang="en-US" sz="800" kern="1200" baseline="-250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2</a:t>
              </a:r>
              <a:r>
                <a:rPr lang="en-US" sz="800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Storage Capacity         Proxy Model</a:t>
              </a:r>
              <a:endParaRPr lang="en-US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D7EF6D9-E865-4963-AC3C-4855D1C44F0D}"/>
                </a:ext>
              </a:extLst>
            </p:cNvPr>
            <p:cNvSpPr/>
            <p:nvPr/>
          </p:nvSpPr>
          <p:spPr>
            <a:xfrm>
              <a:off x="-1" y="5245899"/>
              <a:ext cx="1819940" cy="372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00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CO</a:t>
              </a:r>
              <a:r>
                <a:rPr lang="en-US" sz="800" kern="1200" baseline="-250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2</a:t>
              </a:r>
              <a:r>
                <a:rPr lang="en-US" sz="800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Storage Uncertainty Maps</a:t>
              </a:r>
              <a:endParaRPr lang="en-US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B169566-EFFF-4B9F-A1B6-B0FFC6E5953B}"/>
                </a:ext>
              </a:extLst>
            </p:cNvPr>
            <p:cNvSpPr/>
            <p:nvPr/>
          </p:nvSpPr>
          <p:spPr>
            <a:xfrm>
              <a:off x="688162" y="5671761"/>
              <a:ext cx="1540346" cy="372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00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CO</a:t>
              </a:r>
              <a:r>
                <a:rPr lang="en-US" sz="800" kern="1200" baseline="-250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2</a:t>
              </a:r>
              <a:r>
                <a:rPr lang="en-US" sz="800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Storage Risk Maps</a:t>
              </a:r>
              <a:endParaRPr lang="en-US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97D8D41-EAF5-48CB-AF26-70B77B813D15}"/>
                </a:ext>
              </a:extLst>
            </p:cNvPr>
            <p:cNvSpPr/>
            <p:nvPr/>
          </p:nvSpPr>
          <p:spPr>
            <a:xfrm>
              <a:off x="1404309" y="6097516"/>
              <a:ext cx="1540346" cy="37239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00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CO</a:t>
              </a:r>
              <a:r>
                <a:rPr lang="en-US" sz="800" kern="1200" baseline="-250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2</a:t>
              </a:r>
              <a:r>
                <a:rPr lang="en-US" sz="800" kern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 Storage Groups</a:t>
              </a:r>
              <a:endParaRPr lang="en-US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18F34A4-B0B9-4074-A88E-3ECEA81F99E8}"/>
                </a:ext>
              </a:extLst>
            </p:cNvPr>
            <p:cNvCxnSpPr>
              <a:stCxn id="25" idx="2"/>
              <a:endCxn id="26" idx="0"/>
            </p:cNvCxnSpPr>
            <p:nvPr/>
          </p:nvCxnSpPr>
          <p:spPr>
            <a:xfrm flipH="1">
              <a:off x="1932622" y="1722567"/>
              <a:ext cx="684" cy="1626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0FF1476-01B2-46E7-8301-A66B7D62CAC6}"/>
                </a:ext>
              </a:extLst>
            </p:cNvPr>
            <p:cNvCxnSpPr/>
            <p:nvPr/>
          </p:nvCxnSpPr>
          <p:spPr>
            <a:xfrm flipH="1">
              <a:off x="1925223" y="2265584"/>
              <a:ext cx="684" cy="1626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36638EF-868C-430C-BA7E-B0375AB497F4}"/>
                </a:ext>
              </a:extLst>
            </p:cNvPr>
            <p:cNvCxnSpPr/>
            <p:nvPr/>
          </p:nvCxnSpPr>
          <p:spPr>
            <a:xfrm flipH="1">
              <a:off x="1926704" y="2808602"/>
              <a:ext cx="684" cy="1626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315F6CC-1D46-43B6-85B6-07A1B56DF5E2}"/>
                </a:ext>
              </a:extLst>
            </p:cNvPr>
            <p:cNvCxnSpPr/>
            <p:nvPr/>
          </p:nvCxnSpPr>
          <p:spPr>
            <a:xfrm flipH="1">
              <a:off x="1925226" y="3357538"/>
              <a:ext cx="684" cy="1626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553F42C-25F9-4C58-9A33-3B1E0B909601}"/>
                </a:ext>
              </a:extLst>
            </p:cNvPr>
            <p:cNvCxnSpPr/>
            <p:nvPr/>
          </p:nvCxnSpPr>
          <p:spPr>
            <a:xfrm flipH="1">
              <a:off x="1926705" y="3900555"/>
              <a:ext cx="684" cy="1626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859266A-58F1-497C-9289-8673E5BD846F}"/>
                </a:ext>
              </a:extLst>
            </p:cNvPr>
            <p:cNvCxnSpPr/>
            <p:nvPr/>
          </p:nvCxnSpPr>
          <p:spPr>
            <a:xfrm flipH="1">
              <a:off x="1928186" y="4434695"/>
              <a:ext cx="684" cy="1626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C9313C9-3EA0-49FB-A120-126A7FDFB9A9}"/>
                </a:ext>
              </a:extLst>
            </p:cNvPr>
            <p:cNvCxnSpPr>
              <a:cxnSpLocks/>
            </p:cNvCxnSpPr>
            <p:nvPr/>
          </p:nvCxnSpPr>
          <p:spPr>
            <a:xfrm>
              <a:off x="1304468" y="383520"/>
              <a:ext cx="0" cy="9666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6F2343B-EF53-4F69-A3C2-CE65788C3B7B}"/>
                </a:ext>
              </a:extLst>
            </p:cNvPr>
            <p:cNvCxnSpPr>
              <a:cxnSpLocks/>
              <a:stCxn id="23" idx="2"/>
            </p:cNvCxnSpPr>
            <p:nvPr/>
          </p:nvCxnSpPr>
          <p:spPr>
            <a:xfrm>
              <a:off x="1924428" y="796334"/>
              <a:ext cx="2960" cy="5543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346E47A-C6AB-44CE-BB67-24E48F146BFE}"/>
                </a:ext>
              </a:extLst>
            </p:cNvPr>
            <p:cNvCxnSpPr>
              <a:cxnSpLocks/>
            </p:cNvCxnSpPr>
            <p:nvPr/>
          </p:nvCxnSpPr>
          <p:spPr>
            <a:xfrm>
              <a:off x="2414181" y="1226898"/>
              <a:ext cx="0" cy="1338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2297559-2FAB-4E0A-A501-80D63B6E747A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1933096" y="5049684"/>
              <a:ext cx="2155" cy="6220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8A6A460E-9570-43AE-8D56-5F332891E76C}"/>
                </a:ext>
              </a:extLst>
            </p:cNvPr>
            <p:cNvCxnSpPr>
              <a:cxnSpLocks/>
            </p:cNvCxnSpPr>
            <p:nvPr/>
          </p:nvCxnSpPr>
          <p:spPr>
            <a:xfrm>
              <a:off x="2413779" y="5070725"/>
              <a:ext cx="0" cy="10267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3630151-292E-4EB1-9B1F-E9C405C6136A}"/>
                </a:ext>
              </a:extLst>
            </p:cNvPr>
            <p:cNvCxnSpPr>
              <a:cxnSpLocks/>
            </p:cNvCxnSpPr>
            <p:nvPr/>
          </p:nvCxnSpPr>
          <p:spPr>
            <a:xfrm>
              <a:off x="1304033" y="5060205"/>
              <a:ext cx="0" cy="1856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27031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7969-DEEB-465F-A7FF-0B2ED16C9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87"/>
            <a:ext cx="10515600" cy="1325563"/>
          </a:xfrm>
        </p:spPr>
        <p:txBody>
          <a:bodyPr/>
          <a:lstStyle/>
          <a:p>
            <a:r>
              <a:rPr lang="en-US" dirty="0"/>
              <a:t>Debiasing Spatial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6D6CE-3560-475D-AEB4-1BBA69218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5046"/>
            <a:ext cx="10029092" cy="4019690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dirty="0">
                <a:cs typeface="Times New Roman" panose="02020603050405020304" pitchFamily="18" charset="0"/>
              </a:rPr>
              <a:t>Spatial data debiased reservoir scale feature distributions</a:t>
            </a:r>
            <a:endParaRPr lang="en-US" sz="1800" dirty="0"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DC22CB-0E41-49BB-92A7-1F53A75B8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621" y="1531604"/>
            <a:ext cx="7114758" cy="49516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804BD3-12B7-4F67-9D47-4F7043B4F099}"/>
              </a:ext>
            </a:extLst>
          </p:cNvPr>
          <p:cNvSpPr txBox="1"/>
          <p:nvPr/>
        </p:nvSpPr>
        <p:spPr>
          <a:xfrm>
            <a:off x="4690454" y="6492560"/>
            <a:ext cx="2811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naïve and debiased feature distributions.</a:t>
            </a:r>
          </a:p>
        </p:txBody>
      </p:sp>
    </p:spTree>
    <p:extLst>
      <p:ext uri="{BB962C8B-B14F-4D97-AF65-F5344CB8AC3E}">
        <p14:creationId xmlns:p14="http://schemas.microsoft.com/office/powerpoint/2010/main" val="1413250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7969-DEEB-465F-A7FF-0B2ED16C9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842"/>
            <a:ext cx="3276600" cy="1325563"/>
          </a:xfrm>
        </p:spPr>
        <p:txBody>
          <a:bodyPr/>
          <a:lstStyle/>
          <a:p>
            <a:r>
              <a:rPr lang="en-US" dirty="0"/>
              <a:t>Multivariate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6D6CE-3560-475D-AEB4-1BBA69218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77418"/>
            <a:ext cx="3575539" cy="4019690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dirty="0">
                <a:cs typeface="Times New Roman" panose="02020603050405020304" pitchFamily="18" charset="0"/>
              </a:rPr>
              <a:t>Matrix scatter plots: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cs typeface="Times New Roman" panose="02020603050405020304" pitchFamily="18" charset="0"/>
              </a:rPr>
              <a:t>For pairwise feature evaluation to identify potential issues for feature selection, feature projection and correlation analysis.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cs typeface="Times New Roman" panose="02020603050405020304" pitchFamily="18" charset="0"/>
              </a:rPr>
              <a:t>With by-group joint distribution fits by kernel density estimation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cs typeface="Times New Roman" panose="02020603050405020304" pitchFamily="18" charset="0"/>
              </a:rPr>
              <a:t>Identification of bivariate outliers, linearity and homoscedasticity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1600" dirty="0"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210DE-028F-433F-ABA1-9F64CE772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878" y="47085"/>
            <a:ext cx="7522761" cy="677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068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03EB25-F731-4BFE-B740-840C29639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403" y="1599696"/>
            <a:ext cx="9985437" cy="50936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A27969-DEEB-465F-A7FF-0B2ED16C9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5498"/>
            <a:ext cx="6265985" cy="1325563"/>
          </a:xfrm>
        </p:spPr>
        <p:txBody>
          <a:bodyPr/>
          <a:lstStyle/>
          <a:p>
            <a:r>
              <a:rPr lang="en-US" dirty="0"/>
              <a:t>Feature Selection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C22F06A-6A35-4445-A064-5040D2A74675}"/>
              </a:ext>
            </a:extLst>
          </p:cNvPr>
          <p:cNvSpPr txBox="1">
            <a:spLocks/>
          </p:cNvSpPr>
          <p:nvPr/>
        </p:nvSpPr>
        <p:spPr>
          <a:xfrm>
            <a:off x="838199" y="1102631"/>
            <a:ext cx="10943493" cy="40196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2000" b="1" dirty="0">
                <a:cs typeface="Times New Roman" panose="02020603050405020304" pitchFamily="18" charset="0"/>
              </a:rPr>
              <a:t>Enhanced pairwise feature correlation analysis with partial correlation and mutual information:</a:t>
            </a:r>
            <a:endParaRPr lang="en-US" sz="1800" dirty="0">
              <a:cs typeface="Times New Roman" panose="02020603050405020304" pitchFamily="18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C8FA2BD-2BE3-49DA-850C-4566DF333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20615"/>
            <a:ext cx="3487616" cy="1904336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cs typeface="Times New Roman" panose="02020603050405020304" pitchFamily="18" charset="0"/>
              </a:rPr>
              <a:t>Difference between partial and Pearson indicate influence of other features.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cs typeface="Times New Roman" panose="02020603050405020304" pitchFamily="18" charset="0"/>
              </a:rPr>
              <a:t>Difference between mutual and Pearson indicate influence of nonlinearity and heteroscedasticity</a:t>
            </a:r>
            <a:endParaRPr lang="en-US" sz="1600" dirty="0"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77402C-93F8-406D-BDBC-2EE012698344}"/>
              </a:ext>
            </a:extLst>
          </p:cNvPr>
          <p:cNvSpPr txBox="1"/>
          <p:nvPr/>
        </p:nvSpPr>
        <p:spPr>
          <a:xfrm rot="19008041">
            <a:off x="4563123" y="5015883"/>
            <a:ext cx="29498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Outliers are Reducing Correlation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51CF7C-B6AC-4499-A7AE-909915CD7FF4}"/>
              </a:ext>
            </a:extLst>
          </p:cNvPr>
          <p:cNvSpPr txBox="1"/>
          <p:nvPr/>
        </p:nvSpPr>
        <p:spPr>
          <a:xfrm rot="19008041">
            <a:off x="7755136" y="4953534"/>
            <a:ext cx="31727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Nonlinear Structures are Reducing Correlation</a:t>
            </a:r>
          </a:p>
        </p:txBody>
      </p:sp>
    </p:spTree>
    <p:extLst>
      <p:ext uri="{BB962C8B-B14F-4D97-AF65-F5344CB8AC3E}">
        <p14:creationId xmlns:p14="http://schemas.microsoft.com/office/powerpoint/2010/main" val="8582493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7969-DEEB-465F-A7FF-0B2ED16C9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5498"/>
            <a:ext cx="6265985" cy="1325563"/>
          </a:xfrm>
        </p:spPr>
        <p:txBody>
          <a:bodyPr/>
          <a:lstStyle/>
          <a:p>
            <a:r>
              <a:rPr lang="en-US" dirty="0"/>
              <a:t>CO2 Storage Groups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C22F06A-6A35-4445-A064-5040D2A74675}"/>
              </a:ext>
            </a:extLst>
          </p:cNvPr>
          <p:cNvSpPr txBox="1">
            <a:spLocks/>
          </p:cNvSpPr>
          <p:nvPr/>
        </p:nvSpPr>
        <p:spPr>
          <a:xfrm>
            <a:off x="838199" y="1102631"/>
            <a:ext cx="3487617" cy="40196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2000" b="1" dirty="0">
                <a:cs typeface="Times New Roman" panose="02020603050405020304" pitchFamily="18" charset="0"/>
              </a:rPr>
              <a:t>Multidimensional scaling (MDS) to project reservoirs to a lower dimensionality space: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cs typeface="Times New Roman" panose="02020603050405020304" pitchFamily="18" charset="0"/>
              </a:rPr>
              <a:t>Preserving reservoir pairwise dissimilarity while projecting from m dimensional (all predictor features) to 2D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cs typeface="Times New Roman" panose="02020603050405020304" pitchFamily="18" charset="0"/>
              </a:rPr>
              <a:t>Posting response feature, static pore volume (</a:t>
            </a:r>
            <a:r>
              <a:rPr lang="en-US" sz="1800" dirty="0" err="1">
                <a:cs typeface="Times New Roman" panose="02020603050405020304" pitchFamily="18" charset="0"/>
              </a:rPr>
              <a:t>MMbbls</a:t>
            </a:r>
            <a:r>
              <a:rPr lang="en-US" sz="1800" dirty="0">
                <a:cs typeface="Times New Roman" panose="02020603050405020304" pitchFamily="18" charset="0"/>
              </a:rPr>
              <a:t>) groups, low, mid and high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cs typeface="Times New Roman" panose="02020603050405020304" pitchFamily="18" charset="0"/>
              </a:rPr>
              <a:t>Natural groups in MDS 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F5C433-989A-4053-8064-42560C066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548" y="1102631"/>
            <a:ext cx="7562406" cy="55809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8D760B-CDF3-4837-A144-B78FCA7CD4F6}"/>
              </a:ext>
            </a:extLst>
          </p:cNvPr>
          <p:cNvSpPr txBox="1"/>
          <p:nvPr/>
        </p:nvSpPr>
        <p:spPr>
          <a:xfrm>
            <a:off x="5894773" y="363984"/>
            <a:ext cx="5753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 be completed. Need to apply imputation workflows first.</a:t>
            </a:r>
          </a:p>
        </p:txBody>
      </p:sp>
    </p:spTree>
    <p:extLst>
      <p:ext uri="{BB962C8B-B14F-4D97-AF65-F5344CB8AC3E}">
        <p14:creationId xmlns:p14="http://schemas.microsoft.com/office/powerpoint/2010/main" val="3129614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981200" y="12954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/>
          <a:lstStyle>
            <a:lvl1pPr marL="285750" indent="-2857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ＭＳ Ｐゴシック" charset="0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20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»"/>
              <a:defRPr b="1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•"/>
              <a:defRPr sz="16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MS PGothic" panose="020B0600070205080204" pitchFamily="34" charset="-128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SzPct val="100000"/>
              <a:buChar char="–"/>
              <a:defRPr sz="14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en-US" sz="2000" b="0" kern="0"/>
              <a:t>Calculate 2D Area and 1D Vertical trends:</a:t>
            </a:r>
          </a:p>
          <a:p>
            <a:pPr>
              <a:defRPr/>
            </a:pPr>
            <a:endParaRPr lang="en-US" altLang="en-US" sz="2000" b="0" kern="0"/>
          </a:p>
          <a:p>
            <a:pPr>
              <a:defRPr/>
            </a:pPr>
            <a:endParaRPr lang="en-US" altLang="en-US" sz="2000" b="0" kern="0"/>
          </a:p>
          <a:p>
            <a:pPr>
              <a:defRPr/>
            </a:pPr>
            <a:endParaRPr lang="en-US" altLang="en-US" sz="2000" b="0" kern="0"/>
          </a:p>
          <a:p>
            <a:pPr>
              <a:defRPr/>
            </a:pPr>
            <a:endParaRPr lang="en-US" altLang="en-US" sz="2000" b="0" kern="0"/>
          </a:p>
          <a:p>
            <a:pPr>
              <a:defRPr/>
            </a:pPr>
            <a:endParaRPr lang="en-US" altLang="en-US" sz="2000" b="0" kern="0"/>
          </a:p>
          <a:p>
            <a:pPr>
              <a:defRPr/>
            </a:pPr>
            <a:endParaRPr lang="en-US" altLang="en-US" sz="2000" b="0" kern="0"/>
          </a:p>
          <a:p>
            <a:pPr>
              <a:defRPr/>
            </a:pPr>
            <a:r>
              <a:rPr lang="en-US" altLang="en-US" sz="2000" b="0" kern="0"/>
              <a:t>Combine 1D and 2D       3D.</a:t>
            </a:r>
          </a:p>
          <a:p>
            <a:pPr>
              <a:defRPr/>
            </a:pPr>
            <a:endParaRPr lang="en-US" altLang="en-US" sz="2000" b="0" kern="0"/>
          </a:p>
          <a:p>
            <a:pPr>
              <a:defRPr/>
            </a:pPr>
            <a:endParaRPr lang="en-US" altLang="en-US" sz="2000" b="0" kern="0"/>
          </a:p>
          <a:p>
            <a:pPr>
              <a:defRPr/>
            </a:pPr>
            <a:endParaRPr lang="en-US" altLang="en-US" sz="2000" b="0" kern="0"/>
          </a:p>
          <a:p>
            <a:pPr>
              <a:defRPr/>
            </a:pPr>
            <a:endParaRPr lang="en-US" altLang="en-US" sz="2000" b="0" kern="0"/>
          </a:p>
          <a:p>
            <a:pPr>
              <a:defRPr/>
            </a:pPr>
            <a:endParaRPr lang="en-US" altLang="en-US" sz="2000" b="0" kern="0"/>
          </a:p>
          <a:p>
            <a:pPr marL="457200" lvl="1" indent="0">
              <a:buNone/>
              <a:defRPr/>
            </a:pPr>
            <a:endParaRPr lang="en-US" altLang="en-US" sz="1800" b="0" kern="0"/>
          </a:p>
        </p:txBody>
      </p:sp>
      <p:sp>
        <p:nvSpPr>
          <p:cNvPr id="2" name="Cube 1"/>
          <p:cNvSpPr/>
          <p:nvPr/>
        </p:nvSpPr>
        <p:spPr bwMode="auto">
          <a:xfrm>
            <a:off x="2514600" y="2895600"/>
            <a:ext cx="3657600" cy="533400"/>
          </a:xfrm>
          <a:prstGeom prst="cube">
            <a:avLst>
              <a:gd name="adj" fmla="val 54670"/>
            </a:avLst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  <a:ea typeface="ＭＳ Ｐゴシック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5715000" y="28194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/>
        </p:nvCxnSpPr>
        <p:spPr bwMode="auto">
          <a:xfrm>
            <a:off x="5181600" y="28956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" name="Straight Connector 10"/>
          <p:cNvCxnSpPr/>
          <p:nvPr/>
        </p:nvCxnSpPr>
        <p:spPr bwMode="auto">
          <a:xfrm>
            <a:off x="4419600" y="2793024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Connector 11"/>
          <p:cNvCxnSpPr/>
          <p:nvPr/>
        </p:nvCxnSpPr>
        <p:spPr bwMode="auto">
          <a:xfrm>
            <a:off x="3886200" y="2945424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/>
        </p:nvCxnSpPr>
        <p:spPr bwMode="auto">
          <a:xfrm>
            <a:off x="4542691" y="29718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>
            <a:off x="3276600" y="28956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/>
          <p:nvPr/>
        </p:nvCxnSpPr>
        <p:spPr bwMode="auto">
          <a:xfrm>
            <a:off x="2895600" y="2895600"/>
            <a:ext cx="0" cy="152400"/>
          </a:xfrm>
          <a:prstGeom prst="line">
            <a:avLst/>
          </a:prstGeom>
          <a:noFill/>
          <a:ln w="28575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Rectangle 7"/>
          <p:cNvSpPr/>
          <p:nvPr/>
        </p:nvSpPr>
        <p:spPr bwMode="auto">
          <a:xfrm>
            <a:off x="6858000" y="2286000"/>
            <a:ext cx="3200400" cy="14478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  <a:ea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9525000" y="2514600"/>
            <a:ext cx="76200" cy="762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  <a:ea typeface="ＭＳ Ｐゴシック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8991600" y="2971800"/>
            <a:ext cx="76200" cy="762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  <a:ea typeface="ＭＳ Ｐゴシック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8229600" y="2362200"/>
            <a:ext cx="76200" cy="762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  <a:ea typeface="ＭＳ Ｐゴシック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382000" y="3352800"/>
            <a:ext cx="76200" cy="762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  <a:ea typeface="ＭＳ Ｐゴシック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7772400" y="3276600"/>
            <a:ext cx="76200" cy="762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  <a:ea typeface="ＭＳ Ｐゴシック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7467600" y="2895600"/>
            <a:ext cx="76200" cy="762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  <a:ea typeface="ＭＳ Ｐゴシック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7010400" y="2895600"/>
            <a:ext cx="76200" cy="762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  <a:ea typeface="ＭＳ Ｐゴシック" charset="0"/>
            </a:endParaRPr>
          </a:p>
        </p:txBody>
      </p:sp>
      <p:sp>
        <p:nvSpPr>
          <p:cNvPr id="16" name="Freeform 15"/>
          <p:cNvSpPr/>
          <p:nvPr/>
        </p:nvSpPr>
        <p:spPr bwMode="auto">
          <a:xfrm>
            <a:off x="8364416" y="2297723"/>
            <a:ext cx="1688123" cy="791308"/>
          </a:xfrm>
          <a:custGeom>
            <a:avLst/>
            <a:gdLst>
              <a:gd name="connsiteX0" fmla="*/ 1688123 w 1688123"/>
              <a:gd name="connsiteY0" fmla="*/ 791308 h 791308"/>
              <a:gd name="connsiteX1" fmla="*/ 1415562 w 1688123"/>
              <a:gd name="connsiteY1" fmla="*/ 545123 h 791308"/>
              <a:gd name="connsiteX2" fmla="*/ 677008 w 1688123"/>
              <a:gd name="connsiteY2" fmla="*/ 422031 h 791308"/>
              <a:gd name="connsiteX3" fmla="*/ 254977 w 1688123"/>
              <a:gd name="connsiteY3" fmla="*/ 131885 h 791308"/>
              <a:gd name="connsiteX4" fmla="*/ 0 w 1688123"/>
              <a:gd name="connsiteY4" fmla="*/ 0 h 791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8123" h="791308">
                <a:moveTo>
                  <a:pt x="1688123" y="791308"/>
                </a:moveTo>
                <a:cubicBezTo>
                  <a:pt x="1636102" y="698988"/>
                  <a:pt x="1584081" y="606669"/>
                  <a:pt x="1415562" y="545123"/>
                </a:cubicBezTo>
                <a:cubicBezTo>
                  <a:pt x="1247043" y="483577"/>
                  <a:pt x="870439" y="490904"/>
                  <a:pt x="677008" y="422031"/>
                </a:cubicBezTo>
                <a:cubicBezTo>
                  <a:pt x="483577" y="353158"/>
                  <a:pt x="367812" y="202223"/>
                  <a:pt x="254977" y="131885"/>
                </a:cubicBezTo>
                <a:cubicBezTo>
                  <a:pt x="142142" y="61547"/>
                  <a:pt x="71071" y="30773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prstDash val="dash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  <a:ea typeface="ＭＳ Ｐゴシック" charset="0"/>
            </a:endParaRPr>
          </a:p>
        </p:txBody>
      </p:sp>
      <p:sp>
        <p:nvSpPr>
          <p:cNvPr id="17" name="Freeform 16"/>
          <p:cNvSpPr/>
          <p:nvPr/>
        </p:nvSpPr>
        <p:spPr bwMode="auto">
          <a:xfrm>
            <a:off x="6869724" y="2385648"/>
            <a:ext cx="2655277" cy="1345223"/>
          </a:xfrm>
          <a:custGeom>
            <a:avLst/>
            <a:gdLst>
              <a:gd name="connsiteX0" fmla="*/ 2655277 w 2655277"/>
              <a:gd name="connsiteY0" fmla="*/ 1345223 h 1345223"/>
              <a:gd name="connsiteX1" fmla="*/ 2365131 w 2655277"/>
              <a:gd name="connsiteY1" fmla="*/ 1046284 h 1345223"/>
              <a:gd name="connsiteX2" fmla="*/ 1591408 w 2655277"/>
              <a:gd name="connsiteY2" fmla="*/ 791307 h 1345223"/>
              <a:gd name="connsiteX3" fmla="*/ 1274885 w 2655277"/>
              <a:gd name="connsiteY3" fmla="*/ 509954 h 1345223"/>
              <a:gd name="connsiteX4" fmla="*/ 870439 w 2655277"/>
              <a:gd name="connsiteY4" fmla="*/ 211015 h 1345223"/>
              <a:gd name="connsiteX5" fmla="*/ 378069 w 2655277"/>
              <a:gd name="connsiteY5" fmla="*/ 61546 h 1345223"/>
              <a:gd name="connsiteX6" fmla="*/ 0 w 2655277"/>
              <a:gd name="connsiteY6" fmla="*/ 0 h 1345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55277" h="1345223">
                <a:moveTo>
                  <a:pt x="2655277" y="1345223"/>
                </a:moveTo>
                <a:cubicBezTo>
                  <a:pt x="2598859" y="1241913"/>
                  <a:pt x="2542442" y="1138603"/>
                  <a:pt x="2365131" y="1046284"/>
                </a:cubicBezTo>
                <a:cubicBezTo>
                  <a:pt x="2187820" y="953965"/>
                  <a:pt x="1773116" y="880695"/>
                  <a:pt x="1591408" y="791307"/>
                </a:cubicBezTo>
                <a:cubicBezTo>
                  <a:pt x="1409700" y="701919"/>
                  <a:pt x="1395046" y="606669"/>
                  <a:pt x="1274885" y="509954"/>
                </a:cubicBezTo>
                <a:cubicBezTo>
                  <a:pt x="1154724" y="413239"/>
                  <a:pt x="1019908" y="285750"/>
                  <a:pt x="870439" y="211015"/>
                </a:cubicBezTo>
                <a:cubicBezTo>
                  <a:pt x="720970" y="136280"/>
                  <a:pt x="523142" y="96715"/>
                  <a:pt x="378069" y="61546"/>
                </a:cubicBezTo>
                <a:cubicBezTo>
                  <a:pt x="232996" y="26377"/>
                  <a:pt x="51288" y="10258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prstDash val="dash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  <a:ea typeface="ＭＳ Ｐゴシック" charset="0"/>
            </a:endParaRPr>
          </a:p>
        </p:txBody>
      </p:sp>
      <p:sp>
        <p:nvSpPr>
          <p:cNvPr id="24" name="Freeform 23"/>
          <p:cNvSpPr/>
          <p:nvPr/>
        </p:nvSpPr>
        <p:spPr bwMode="auto">
          <a:xfrm>
            <a:off x="6860932" y="3018693"/>
            <a:ext cx="1239715" cy="694593"/>
          </a:xfrm>
          <a:custGeom>
            <a:avLst/>
            <a:gdLst>
              <a:gd name="connsiteX0" fmla="*/ 1239715 w 1239715"/>
              <a:gd name="connsiteY0" fmla="*/ 694593 h 694593"/>
              <a:gd name="connsiteX1" fmla="*/ 615461 w 1239715"/>
              <a:gd name="connsiteY1" fmla="*/ 386862 h 694593"/>
              <a:gd name="connsiteX2" fmla="*/ 386861 w 1239715"/>
              <a:gd name="connsiteY2" fmla="*/ 123093 h 694593"/>
              <a:gd name="connsiteX3" fmla="*/ 0 w 1239715"/>
              <a:gd name="connsiteY3" fmla="*/ 0 h 694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9715" h="694593">
                <a:moveTo>
                  <a:pt x="1239715" y="694593"/>
                </a:moveTo>
                <a:cubicBezTo>
                  <a:pt x="998659" y="588352"/>
                  <a:pt x="757603" y="482112"/>
                  <a:pt x="615461" y="386862"/>
                </a:cubicBezTo>
                <a:cubicBezTo>
                  <a:pt x="473319" y="291612"/>
                  <a:pt x="489438" y="187570"/>
                  <a:pt x="386861" y="123093"/>
                </a:cubicBezTo>
                <a:cubicBezTo>
                  <a:pt x="284284" y="58616"/>
                  <a:pt x="142142" y="29308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prstDash val="dash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  <a:ea typeface="ＭＳ Ｐゴシック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53201" y="1899084"/>
            <a:ext cx="3482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2D Areal Trend From Well Averages</a:t>
            </a:r>
          </a:p>
        </p:txBody>
      </p:sp>
      <p:sp>
        <p:nvSpPr>
          <p:cNvPr id="30" name="Freeform 29"/>
          <p:cNvSpPr/>
          <p:nvPr/>
        </p:nvSpPr>
        <p:spPr bwMode="auto">
          <a:xfrm>
            <a:off x="8238024" y="4409344"/>
            <a:ext cx="296376" cy="740019"/>
          </a:xfrm>
          <a:custGeom>
            <a:avLst/>
            <a:gdLst>
              <a:gd name="connsiteX0" fmla="*/ 23698 w 312931"/>
              <a:gd name="connsiteY0" fmla="*/ 783514 h 840327"/>
              <a:gd name="connsiteX1" fmla="*/ 305052 w 312931"/>
              <a:gd name="connsiteY1" fmla="*/ 783514 h 840327"/>
              <a:gd name="connsiteX2" fmla="*/ 225922 w 312931"/>
              <a:gd name="connsiteY2" fmla="*/ 695591 h 840327"/>
              <a:gd name="connsiteX3" fmla="*/ 129206 w 312931"/>
              <a:gd name="connsiteY3" fmla="*/ 493368 h 840327"/>
              <a:gd name="connsiteX4" fmla="*/ 199545 w 312931"/>
              <a:gd name="connsiteY4" fmla="*/ 352691 h 840327"/>
              <a:gd name="connsiteX5" fmla="*/ 129206 w 312931"/>
              <a:gd name="connsiteY5" fmla="*/ 176845 h 840327"/>
              <a:gd name="connsiteX6" fmla="*/ 85245 w 312931"/>
              <a:gd name="connsiteY6" fmla="*/ 53753 h 840327"/>
              <a:gd name="connsiteX7" fmla="*/ 23698 w 312931"/>
              <a:gd name="connsiteY7" fmla="*/ 62545 h 840327"/>
              <a:gd name="connsiteX8" fmla="*/ 23698 w 312931"/>
              <a:gd name="connsiteY8" fmla="*/ 783514 h 840327"/>
              <a:gd name="connsiteX0" fmla="*/ 23698 w 312931"/>
              <a:gd name="connsiteY0" fmla="*/ 783514 h 783514"/>
              <a:gd name="connsiteX1" fmla="*/ 305052 w 312931"/>
              <a:gd name="connsiteY1" fmla="*/ 783514 h 783514"/>
              <a:gd name="connsiteX2" fmla="*/ 225922 w 312931"/>
              <a:gd name="connsiteY2" fmla="*/ 695591 h 783514"/>
              <a:gd name="connsiteX3" fmla="*/ 129206 w 312931"/>
              <a:gd name="connsiteY3" fmla="*/ 493368 h 783514"/>
              <a:gd name="connsiteX4" fmla="*/ 199545 w 312931"/>
              <a:gd name="connsiteY4" fmla="*/ 352691 h 783514"/>
              <a:gd name="connsiteX5" fmla="*/ 129206 w 312931"/>
              <a:gd name="connsiteY5" fmla="*/ 176845 h 783514"/>
              <a:gd name="connsiteX6" fmla="*/ 85245 w 312931"/>
              <a:gd name="connsiteY6" fmla="*/ 53753 h 783514"/>
              <a:gd name="connsiteX7" fmla="*/ 23698 w 312931"/>
              <a:gd name="connsiteY7" fmla="*/ 62545 h 783514"/>
              <a:gd name="connsiteX8" fmla="*/ 23698 w 312931"/>
              <a:gd name="connsiteY8" fmla="*/ 783514 h 783514"/>
              <a:gd name="connsiteX0" fmla="*/ 0 w 289233"/>
              <a:gd name="connsiteY0" fmla="*/ 783514 h 783514"/>
              <a:gd name="connsiteX1" fmla="*/ 281354 w 289233"/>
              <a:gd name="connsiteY1" fmla="*/ 783514 h 783514"/>
              <a:gd name="connsiteX2" fmla="*/ 202224 w 289233"/>
              <a:gd name="connsiteY2" fmla="*/ 695591 h 783514"/>
              <a:gd name="connsiteX3" fmla="*/ 105508 w 289233"/>
              <a:gd name="connsiteY3" fmla="*/ 493368 h 783514"/>
              <a:gd name="connsiteX4" fmla="*/ 175847 w 289233"/>
              <a:gd name="connsiteY4" fmla="*/ 352691 h 783514"/>
              <a:gd name="connsiteX5" fmla="*/ 105508 w 289233"/>
              <a:gd name="connsiteY5" fmla="*/ 176845 h 783514"/>
              <a:gd name="connsiteX6" fmla="*/ 61547 w 289233"/>
              <a:gd name="connsiteY6" fmla="*/ 53753 h 783514"/>
              <a:gd name="connsiteX7" fmla="*/ 0 w 289233"/>
              <a:gd name="connsiteY7" fmla="*/ 62545 h 783514"/>
              <a:gd name="connsiteX8" fmla="*/ 0 w 289233"/>
              <a:gd name="connsiteY8" fmla="*/ 783514 h 783514"/>
              <a:gd name="connsiteX0" fmla="*/ 0 w 289233"/>
              <a:gd name="connsiteY0" fmla="*/ 783514 h 783514"/>
              <a:gd name="connsiteX1" fmla="*/ 281354 w 289233"/>
              <a:gd name="connsiteY1" fmla="*/ 783514 h 783514"/>
              <a:gd name="connsiteX2" fmla="*/ 202224 w 289233"/>
              <a:gd name="connsiteY2" fmla="*/ 695591 h 783514"/>
              <a:gd name="connsiteX3" fmla="*/ 105508 w 289233"/>
              <a:gd name="connsiteY3" fmla="*/ 493368 h 783514"/>
              <a:gd name="connsiteX4" fmla="*/ 175847 w 289233"/>
              <a:gd name="connsiteY4" fmla="*/ 352691 h 783514"/>
              <a:gd name="connsiteX5" fmla="*/ 105508 w 289233"/>
              <a:gd name="connsiteY5" fmla="*/ 176845 h 783514"/>
              <a:gd name="connsiteX6" fmla="*/ 61547 w 289233"/>
              <a:gd name="connsiteY6" fmla="*/ 53753 h 783514"/>
              <a:gd name="connsiteX7" fmla="*/ 0 w 289233"/>
              <a:gd name="connsiteY7" fmla="*/ 62545 h 783514"/>
              <a:gd name="connsiteX8" fmla="*/ 0 w 289233"/>
              <a:gd name="connsiteY8" fmla="*/ 783514 h 783514"/>
              <a:gd name="connsiteX0" fmla="*/ 0 w 289233"/>
              <a:gd name="connsiteY0" fmla="*/ 729761 h 729761"/>
              <a:gd name="connsiteX1" fmla="*/ 281354 w 289233"/>
              <a:gd name="connsiteY1" fmla="*/ 729761 h 729761"/>
              <a:gd name="connsiteX2" fmla="*/ 202224 w 289233"/>
              <a:gd name="connsiteY2" fmla="*/ 641838 h 729761"/>
              <a:gd name="connsiteX3" fmla="*/ 105508 w 289233"/>
              <a:gd name="connsiteY3" fmla="*/ 439615 h 729761"/>
              <a:gd name="connsiteX4" fmla="*/ 175847 w 289233"/>
              <a:gd name="connsiteY4" fmla="*/ 298938 h 729761"/>
              <a:gd name="connsiteX5" fmla="*/ 105508 w 289233"/>
              <a:gd name="connsiteY5" fmla="*/ 123092 h 729761"/>
              <a:gd name="connsiteX6" fmla="*/ 61547 w 289233"/>
              <a:gd name="connsiteY6" fmla="*/ 0 h 729761"/>
              <a:gd name="connsiteX7" fmla="*/ 0 w 289233"/>
              <a:gd name="connsiteY7" fmla="*/ 8792 h 729761"/>
              <a:gd name="connsiteX8" fmla="*/ 0 w 289233"/>
              <a:gd name="connsiteY8" fmla="*/ 729761 h 729761"/>
              <a:gd name="connsiteX0" fmla="*/ 22788 w 312021"/>
              <a:gd name="connsiteY0" fmla="*/ 742059 h 796875"/>
              <a:gd name="connsiteX1" fmla="*/ 304142 w 312021"/>
              <a:gd name="connsiteY1" fmla="*/ 742059 h 796875"/>
              <a:gd name="connsiteX2" fmla="*/ 225012 w 312021"/>
              <a:gd name="connsiteY2" fmla="*/ 654136 h 796875"/>
              <a:gd name="connsiteX3" fmla="*/ 128296 w 312021"/>
              <a:gd name="connsiteY3" fmla="*/ 451913 h 796875"/>
              <a:gd name="connsiteX4" fmla="*/ 198635 w 312021"/>
              <a:gd name="connsiteY4" fmla="*/ 311236 h 796875"/>
              <a:gd name="connsiteX5" fmla="*/ 128296 w 312021"/>
              <a:gd name="connsiteY5" fmla="*/ 135390 h 796875"/>
              <a:gd name="connsiteX6" fmla="*/ 84335 w 312021"/>
              <a:gd name="connsiteY6" fmla="*/ 12298 h 796875"/>
              <a:gd name="connsiteX7" fmla="*/ 15645 w 312021"/>
              <a:gd name="connsiteY7" fmla="*/ 2040 h 796875"/>
              <a:gd name="connsiteX8" fmla="*/ 22788 w 312021"/>
              <a:gd name="connsiteY8" fmla="*/ 742059 h 796875"/>
              <a:gd name="connsiteX0" fmla="*/ 22788 w 312021"/>
              <a:gd name="connsiteY0" fmla="*/ 740019 h 794835"/>
              <a:gd name="connsiteX1" fmla="*/ 304142 w 312021"/>
              <a:gd name="connsiteY1" fmla="*/ 740019 h 794835"/>
              <a:gd name="connsiteX2" fmla="*/ 225012 w 312021"/>
              <a:gd name="connsiteY2" fmla="*/ 652096 h 794835"/>
              <a:gd name="connsiteX3" fmla="*/ 128296 w 312021"/>
              <a:gd name="connsiteY3" fmla="*/ 449873 h 794835"/>
              <a:gd name="connsiteX4" fmla="*/ 198635 w 312021"/>
              <a:gd name="connsiteY4" fmla="*/ 309196 h 794835"/>
              <a:gd name="connsiteX5" fmla="*/ 128296 w 312021"/>
              <a:gd name="connsiteY5" fmla="*/ 133350 h 794835"/>
              <a:gd name="connsiteX6" fmla="*/ 84335 w 312021"/>
              <a:gd name="connsiteY6" fmla="*/ 10258 h 794835"/>
              <a:gd name="connsiteX7" fmla="*/ 15645 w 312021"/>
              <a:gd name="connsiteY7" fmla="*/ 0 h 794835"/>
              <a:gd name="connsiteX8" fmla="*/ 22788 w 312021"/>
              <a:gd name="connsiteY8" fmla="*/ 740019 h 794835"/>
              <a:gd name="connsiteX0" fmla="*/ 7143 w 296376"/>
              <a:gd name="connsiteY0" fmla="*/ 740019 h 794835"/>
              <a:gd name="connsiteX1" fmla="*/ 288497 w 296376"/>
              <a:gd name="connsiteY1" fmla="*/ 740019 h 794835"/>
              <a:gd name="connsiteX2" fmla="*/ 209367 w 296376"/>
              <a:gd name="connsiteY2" fmla="*/ 652096 h 794835"/>
              <a:gd name="connsiteX3" fmla="*/ 112651 w 296376"/>
              <a:gd name="connsiteY3" fmla="*/ 449873 h 794835"/>
              <a:gd name="connsiteX4" fmla="*/ 182990 w 296376"/>
              <a:gd name="connsiteY4" fmla="*/ 309196 h 794835"/>
              <a:gd name="connsiteX5" fmla="*/ 112651 w 296376"/>
              <a:gd name="connsiteY5" fmla="*/ 133350 h 794835"/>
              <a:gd name="connsiteX6" fmla="*/ 68690 w 296376"/>
              <a:gd name="connsiteY6" fmla="*/ 10258 h 794835"/>
              <a:gd name="connsiteX7" fmla="*/ 0 w 296376"/>
              <a:gd name="connsiteY7" fmla="*/ 0 h 794835"/>
              <a:gd name="connsiteX8" fmla="*/ 7143 w 296376"/>
              <a:gd name="connsiteY8" fmla="*/ 740019 h 794835"/>
              <a:gd name="connsiteX0" fmla="*/ 7143 w 296376"/>
              <a:gd name="connsiteY0" fmla="*/ 740019 h 740019"/>
              <a:gd name="connsiteX1" fmla="*/ 288497 w 296376"/>
              <a:gd name="connsiteY1" fmla="*/ 740019 h 740019"/>
              <a:gd name="connsiteX2" fmla="*/ 209367 w 296376"/>
              <a:gd name="connsiteY2" fmla="*/ 652096 h 740019"/>
              <a:gd name="connsiteX3" fmla="*/ 112651 w 296376"/>
              <a:gd name="connsiteY3" fmla="*/ 449873 h 740019"/>
              <a:gd name="connsiteX4" fmla="*/ 182990 w 296376"/>
              <a:gd name="connsiteY4" fmla="*/ 309196 h 740019"/>
              <a:gd name="connsiteX5" fmla="*/ 112651 w 296376"/>
              <a:gd name="connsiteY5" fmla="*/ 133350 h 740019"/>
              <a:gd name="connsiteX6" fmla="*/ 68690 w 296376"/>
              <a:gd name="connsiteY6" fmla="*/ 10258 h 740019"/>
              <a:gd name="connsiteX7" fmla="*/ 0 w 296376"/>
              <a:gd name="connsiteY7" fmla="*/ 0 h 740019"/>
              <a:gd name="connsiteX8" fmla="*/ 7143 w 296376"/>
              <a:gd name="connsiteY8" fmla="*/ 740019 h 740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6376" h="740019">
                <a:moveTo>
                  <a:pt x="7143" y="740019"/>
                </a:moveTo>
                <a:lnTo>
                  <a:pt x="288497" y="740019"/>
                </a:lnTo>
                <a:cubicBezTo>
                  <a:pt x="322201" y="725365"/>
                  <a:pt x="238675" y="700454"/>
                  <a:pt x="209367" y="652096"/>
                </a:cubicBezTo>
                <a:cubicBezTo>
                  <a:pt x="180059" y="603738"/>
                  <a:pt x="117047" y="507023"/>
                  <a:pt x="112651" y="449873"/>
                </a:cubicBezTo>
                <a:cubicBezTo>
                  <a:pt x="108255" y="392723"/>
                  <a:pt x="182990" y="361950"/>
                  <a:pt x="182990" y="309196"/>
                </a:cubicBezTo>
                <a:cubicBezTo>
                  <a:pt x="182990" y="256442"/>
                  <a:pt x="131701" y="183173"/>
                  <a:pt x="112651" y="133350"/>
                </a:cubicBezTo>
                <a:cubicBezTo>
                  <a:pt x="93601" y="83527"/>
                  <a:pt x="87465" y="32483"/>
                  <a:pt x="68690" y="10258"/>
                </a:cubicBezTo>
                <a:lnTo>
                  <a:pt x="0" y="0"/>
                </a:lnTo>
                <a:lnTo>
                  <a:pt x="7143" y="74001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  <a:ea typeface="ＭＳ Ｐゴシック" charset="0"/>
            </a:endParaRPr>
          </a:p>
        </p:txBody>
      </p:sp>
      <p:cxnSp>
        <p:nvCxnSpPr>
          <p:cNvPr id="28" name="Straight Connector 27"/>
          <p:cNvCxnSpPr/>
          <p:nvPr/>
        </p:nvCxnSpPr>
        <p:spPr bwMode="auto">
          <a:xfrm>
            <a:off x="8238392" y="4343400"/>
            <a:ext cx="0" cy="838200"/>
          </a:xfrm>
          <a:prstGeom prst="line">
            <a:avLst/>
          </a:prstGeom>
          <a:noFill/>
          <a:ln w="28575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" name="TextBox 33"/>
          <p:cNvSpPr txBox="1"/>
          <p:nvPr/>
        </p:nvSpPr>
        <p:spPr>
          <a:xfrm>
            <a:off x="6629400" y="3974068"/>
            <a:ext cx="32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1D Vertical Trend Layer Averages </a:t>
            </a:r>
          </a:p>
        </p:txBody>
      </p:sp>
      <p:cxnSp>
        <p:nvCxnSpPr>
          <p:cNvPr id="14337" name="Straight Arrow Connector 14336"/>
          <p:cNvCxnSpPr/>
          <p:nvPr/>
        </p:nvCxnSpPr>
        <p:spPr bwMode="auto">
          <a:xfrm flipV="1">
            <a:off x="5715000" y="2895600"/>
            <a:ext cx="990600" cy="126024"/>
          </a:xfrm>
          <a:prstGeom prst="straightConnector1">
            <a:avLst/>
          </a:prstGeom>
          <a:noFill/>
          <a:ln>
            <a:solidFill>
              <a:srgbClr val="FF0000"/>
            </a:solidFill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340" name="Straight Arrow Connector 14339"/>
          <p:cNvCxnSpPr/>
          <p:nvPr/>
        </p:nvCxnSpPr>
        <p:spPr bwMode="auto">
          <a:xfrm>
            <a:off x="5791201" y="3327888"/>
            <a:ext cx="2116015" cy="1371600"/>
          </a:xfrm>
          <a:prstGeom prst="straightConnector1">
            <a:avLst/>
          </a:prstGeom>
          <a:noFill/>
          <a:ln>
            <a:solidFill>
              <a:srgbClr val="FF0000"/>
            </a:solidFill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Rectangle 38"/>
              <p:cNvSpPr/>
              <p:nvPr/>
            </p:nvSpPr>
            <p:spPr>
              <a:xfrm>
                <a:off x="2811957" y="4372539"/>
                <a:ext cx="2813655" cy="652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acc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acc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acc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957" y="4372539"/>
                <a:ext cx="2813655" cy="652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Cube 39"/>
          <p:cNvSpPr/>
          <p:nvPr/>
        </p:nvSpPr>
        <p:spPr bwMode="auto">
          <a:xfrm>
            <a:off x="4343400" y="5486400"/>
            <a:ext cx="3657600" cy="533400"/>
          </a:xfrm>
          <a:prstGeom prst="cube">
            <a:avLst>
              <a:gd name="adj" fmla="val 54670"/>
            </a:avLst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  <a:ea typeface="ＭＳ Ｐゴシック" charset="0"/>
            </a:endParaRPr>
          </a:p>
        </p:txBody>
      </p:sp>
      <p:sp>
        <p:nvSpPr>
          <p:cNvPr id="14341" name="Freeform 14340"/>
          <p:cNvSpPr/>
          <p:nvPr/>
        </p:nvSpPr>
        <p:spPr bwMode="auto">
          <a:xfrm>
            <a:off x="8223739" y="4994031"/>
            <a:ext cx="920173" cy="684835"/>
          </a:xfrm>
          <a:custGeom>
            <a:avLst/>
            <a:gdLst>
              <a:gd name="connsiteX0" fmla="*/ 624254 w 926503"/>
              <a:gd name="connsiteY0" fmla="*/ 0 h 750898"/>
              <a:gd name="connsiteX1" fmla="*/ 896816 w 926503"/>
              <a:gd name="connsiteY1" fmla="*/ 694592 h 750898"/>
              <a:gd name="connsiteX2" fmla="*/ 0 w 926503"/>
              <a:gd name="connsiteY2" fmla="*/ 659423 h 750898"/>
              <a:gd name="connsiteX0" fmla="*/ 465992 w 908734"/>
              <a:gd name="connsiteY0" fmla="*/ 0 h 684835"/>
              <a:gd name="connsiteX1" fmla="*/ 896816 w 908734"/>
              <a:gd name="connsiteY1" fmla="*/ 633046 h 684835"/>
              <a:gd name="connsiteX2" fmla="*/ 0 w 908734"/>
              <a:gd name="connsiteY2" fmla="*/ 597877 h 684835"/>
              <a:gd name="connsiteX0" fmla="*/ 465992 w 922845"/>
              <a:gd name="connsiteY0" fmla="*/ 0 h 684835"/>
              <a:gd name="connsiteX1" fmla="*/ 896816 w 922845"/>
              <a:gd name="connsiteY1" fmla="*/ 633046 h 684835"/>
              <a:gd name="connsiteX2" fmla="*/ 0 w 922845"/>
              <a:gd name="connsiteY2" fmla="*/ 597877 h 684835"/>
              <a:gd name="connsiteX0" fmla="*/ 465992 w 920173"/>
              <a:gd name="connsiteY0" fmla="*/ 0 h 684835"/>
              <a:gd name="connsiteX1" fmla="*/ 896816 w 920173"/>
              <a:gd name="connsiteY1" fmla="*/ 633046 h 684835"/>
              <a:gd name="connsiteX2" fmla="*/ 0 w 920173"/>
              <a:gd name="connsiteY2" fmla="*/ 597877 h 684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0173" h="684835">
                <a:moveTo>
                  <a:pt x="465992" y="0"/>
                </a:moveTo>
                <a:cubicBezTo>
                  <a:pt x="865310" y="222005"/>
                  <a:pt x="974481" y="533400"/>
                  <a:pt x="896816" y="633046"/>
                </a:cubicBezTo>
                <a:cubicBezTo>
                  <a:pt x="819151" y="732692"/>
                  <a:pt x="396387" y="670413"/>
                  <a:pt x="0" y="597877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  <a:ea typeface="ＭＳ Ｐゴシック" charset="0"/>
            </a:endParaRPr>
          </a:p>
        </p:txBody>
      </p:sp>
      <p:sp>
        <p:nvSpPr>
          <p:cNvPr id="14342" name="Freeform 14341"/>
          <p:cNvSpPr/>
          <p:nvPr/>
        </p:nvSpPr>
        <p:spPr bwMode="auto">
          <a:xfrm>
            <a:off x="9059009" y="3974124"/>
            <a:ext cx="395784" cy="1688123"/>
          </a:xfrm>
          <a:custGeom>
            <a:avLst/>
            <a:gdLst>
              <a:gd name="connsiteX0" fmla="*/ 0 w 395784"/>
              <a:gd name="connsiteY0" fmla="*/ 1688123 h 1688123"/>
              <a:gd name="connsiteX1" fmla="*/ 158261 w 395784"/>
              <a:gd name="connsiteY1" fmla="*/ 1547446 h 1688123"/>
              <a:gd name="connsiteX2" fmla="*/ 395654 w 395784"/>
              <a:gd name="connsiteY2" fmla="*/ 958362 h 1688123"/>
              <a:gd name="connsiteX3" fmla="*/ 184638 w 395784"/>
              <a:gd name="connsiteY3" fmla="*/ 0 h 1688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5784" h="1688123">
                <a:moveTo>
                  <a:pt x="0" y="1688123"/>
                </a:moveTo>
                <a:cubicBezTo>
                  <a:pt x="46159" y="1678598"/>
                  <a:pt x="92319" y="1669073"/>
                  <a:pt x="158261" y="1547446"/>
                </a:cubicBezTo>
                <a:cubicBezTo>
                  <a:pt x="224203" y="1425819"/>
                  <a:pt x="391258" y="1216270"/>
                  <a:pt x="395654" y="958362"/>
                </a:cubicBezTo>
                <a:cubicBezTo>
                  <a:pt x="400050" y="700454"/>
                  <a:pt x="292344" y="350227"/>
                  <a:pt x="184638" y="0"/>
                </a:cubicBezTo>
              </a:path>
            </a:pathLst>
          </a:custGeom>
          <a:noFill/>
          <a:ln>
            <a:solidFill>
              <a:srgbClr val="FF0000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  <a:ea typeface="ＭＳ Ｐゴシック" charset="0"/>
            </a:endParaRPr>
          </a:p>
        </p:txBody>
      </p:sp>
      <p:sp>
        <p:nvSpPr>
          <p:cNvPr id="14343" name="Right Arrow 14342"/>
          <p:cNvSpPr/>
          <p:nvPr/>
        </p:nvSpPr>
        <p:spPr bwMode="auto">
          <a:xfrm>
            <a:off x="4738126" y="3930051"/>
            <a:ext cx="340898" cy="168856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  <a:ea typeface="ＭＳ Ｐゴシック" charset="0"/>
            </a:endParaRPr>
          </a:p>
        </p:txBody>
      </p:sp>
      <p:sp>
        <p:nvSpPr>
          <p:cNvPr id="14344" name="Freeform 14343"/>
          <p:cNvSpPr/>
          <p:nvPr/>
        </p:nvSpPr>
        <p:spPr bwMode="auto">
          <a:xfrm>
            <a:off x="6421316" y="5495192"/>
            <a:ext cx="1434293" cy="149470"/>
          </a:xfrm>
          <a:custGeom>
            <a:avLst/>
            <a:gdLst>
              <a:gd name="connsiteX0" fmla="*/ 1406770 w 1434293"/>
              <a:gd name="connsiteY0" fmla="*/ 149470 h 149470"/>
              <a:gd name="connsiteX1" fmla="*/ 1345223 w 1434293"/>
              <a:gd name="connsiteY1" fmla="*/ 79131 h 149470"/>
              <a:gd name="connsiteX2" fmla="*/ 668216 w 1434293"/>
              <a:gd name="connsiteY2" fmla="*/ 70339 h 149470"/>
              <a:gd name="connsiteX3" fmla="*/ 0 w 1434293"/>
              <a:gd name="connsiteY3" fmla="*/ 0 h 14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4293" h="149470">
                <a:moveTo>
                  <a:pt x="1406770" y="149470"/>
                </a:moveTo>
                <a:cubicBezTo>
                  <a:pt x="1437542" y="120894"/>
                  <a:pt x="1468315" y="92319"/>
                  <a:pt x="1345223" y="79131"/>
                </a:cubicBezTo>
                <a:cubicBezTo>
                  <a:pt x="1222131" y="65943"/>
                  <a:pt x="892420" y="83527"/>
                  <a:pt x="668216" y="70339"/>
                </a:cubicBezTo>
                <a:cubicBezTo>
                  <a:pt x="444012" y="57151"/>
                  <a:pt x="222006" y="28575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prstDash val="dash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  <a:ea typeface="ＭＳ Ｐゴシック" charset="0"/>
            </a:endParaRPr>
          </a:p>
        </p:txBody>
      </p:sp>
      <p:sp>
        <p:nvSpPr>
          <p:cNvPr id="14345" name="Freeform 14344"/>
          <p:cNvSpPr/>
          <p:nvPr/>
        </p:nvSpPr>
        <p:spPr bwMode="auto">
          <a:xfrm>
            <a:off x="4610100" y="5521570"/>
            <a:ext cx="2681654" cy="254977"/>
          </a:xfrm>
          <a:custGeom>
            <a:avLst/>
            <a:gdLst>
              <a:gd name="connsiteX0" fmla="*/ 2681654 w 2681654"/>
              <a:gd name="connsiteY0" fmla="*/ 254977 h 254977"/>
              <a:gd name="connsiteX1" fmla="*/ 2242038 w 2681654"/>
              <a:gd name="connsiteY1" fmla="*/ 193431 h 254977"/>
              <a:gd name="connsiteX2" fmla="*/ 1758462 w 2681654"/>
              <a:gd name="connsiteY2" fmla="*/ 167054 h 254977"/>
              <a:gd name="connsiteX3" fmla="*/ 1239715 w 2681654"/>
              <a:gd name="connsiteY3" fmla="*/ 52754 h 254977"/>
              <a:gd name="connsiteX4" fmla="*/ 0 w 2681654"/>
              <a:gd name="connsiteY4" fmla="*/ 0 h 254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1654" h="254977">
                <a:moveTo>
                  <a:pt x="2681654" y="254977"/>
                </a:moveTo>
                <a:cubicBezTo>
                  <a:pt x="2538778" y="231531"/>
                  <a:pt x="2395903" y="208085"/>
                  <a:pt x="2242038" y="193431"/>
                </a:cubicBezTo>
                <a:cubicBezTo>
                  <a:pt x="2088173" y="178777"/>
                  <a:pt x="1925516" y="190500"/>
                  <a:pt x="1758462" y="167054"/>
                </a:cubicBezTo>
                <a:cubicBezTo>
                  <a:pt x="1591408" y="143608"/>
                  <a:pt x="1532792" y="80596"/>
                  <a:pt x="1239715" y="52754"/>
                </a:cubicBezTo>
                <a:cubicBezTo>
                  <a:pt x="946638" y="24912"/>
                  <a:pt x="473319" y="12456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prstDash val="dash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  <a:ea typeface="ＭＳ Ｐゴシック" charset="0"/>
            </a:endParaRPr>
          </a:p>
        </p:txBody>
      </p:sp>
      <p:sp>
        <p:nvSpPr>
          <p:cNvPr id="14346" name="Freeform 14345"/>
          <p:cNvSpPr/>
          <p:nvPr/>
        </p:nvSpPr>
        <p:spPr bwMode="auto">
          <a:xfrm>
            <a:off x="4495800" y="5644596"/>
            <a:ext cx="1028700" cy="131950"/>
          </a:xfrm>
          <a:custGeom>
            <a:avLst/>
            <a:gdLst>
              <a:gd name="connsiteX0" fmla="*/ 1028700 w 1028700"/>
              <a:gd name="connsiteY0" fmla="*/ 138084 h 138084"/>
              <a:gd name="connsiteX1" fmla="*/ 465992 w 1028700"/>
              <a:gd name="connsiteY1" fmla="*/ 85330 h 138084"/>
              <a:gd name="connsiteX2" fmla="*/ 263769 w 1028700"/>
              <a:gd name="connsiteY2" fmla="*/ 6200 h 138084"/>
              <a:gd name="connsiteX3" fmla="*/ 0 w 1028700"/>
              <a:gd name="connsiteY3" fmla="*/ 6200 h 138084"/>
              <a:gd name="connsiteX0" fmla="*/ 1028700 w 1028700"/>
              <a:gd name="connsiteY0" fmla="*/ 131950 h 131950"/>
              <a:gd name="connsiteX1" fmla="*/ 465992 w 1028700"/>
              <a:gd name="connsiteY1" fmla="*/ 79196 h 131950"/>
              <a:gd name="connsiteX2" fmla="*/ 246184 w 1028700"/>
              <a:gd name="connsiteY2" fmla="*/ 35235 h 131950"/>
              <a:gd name="connsiteX3" fmla="*/ 0 w 1028700"/>
              <a:gd name="connsiteY3" fmla="*/ 66 h 13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8700" h="131950">
                <a:moveTo>
                  <a:pt x="1028700" y="131950"/>
                </a:moveTo>
                <a:cubicBezTo>
                  <a:pt x="811090" y="116563"/>
                  <a:pt x="596411" y="95315"/>
                  <a:pt x="465992" y="79196"/>
                </a:cubicBezTo>
                <a:cubicBezTo>
                  <a:pt x="335573" y="63077"/>
                  <a:pt x="323849" y="48423"/>
                  <a:pt x="246184" y="35235"/>
                </a:cubicBezTo>
                <a:cubicBezTo>
                  <a:pt x="168519" y="22047"/>
                  <a:pt x="20515" y="-1399"/>
                  <a:pt x="0" y="66"/>
                </a:cubicBezTo>
              </a:path>
            </a:pathLst>
          </a:custGeom>
          <a:noFill/>
          <a:ln>
            <a:solidFill>
              <a:schemeClr val="tx1"/>
            </a:solidFill>
            <a:prstDash val="dash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  <a:ea typeface="ＭＳ Ｐゴシック" charset="0"/>
            </a:endParaRPr>
          </a:p>
        </p:txBody>
      </p:sp>
      <p:sp>
        <p:nvSpPr>
          <p:cNvPr id="14347" name="Freeform 14346"/>
          <p:cNvSpPr/>
          <p:nvPr/>
        </p:nvSpPr>
        <p:spPr bwMode="auto">
          <a:xfrm>
            <a:off x="7784089" y="5671039"/>
            <a:ext cx="52789" cy="290147"/>
          </a:xfrm>
          <a:custGeom>
            <a:avLst/>
            <a:gdLst>
              <a:gd name="connsiteX0" fmla="*/ 52789 w 52789"/>
              <a:gd name="connsiteY0" fmla="*/ 0 h 290147"/>
              <a:gd name="connsiteX1" fmla="*/ 35 w 52789"/>
              <a:gd name="connsiteY1" fmla="*/ 105508 h 290147"/>
              <a:gd name="connsiteX2" fmla="*/ 43997 w 52789"/>
              <a:gd name="connsiteY2" fmla="*/ 140677 h 290147"/>
              <a:gd name="connsiteX3" fmla="*/ 8827 w 52789"/>
              <a:gd name="connsiteY3" fmla="*/ 290147 h 29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89" h="290147">
                <a:moveTo>
                  <a:pt x="52789" y="0"/>
                </a:moveTo>
                <a:cubicBezTo>
                  <a:pt x="35204" y="35169"/>
                  <a:pt x="1500" y="82062"/>
                  <a:pt x="35" y="105508"/>
                </a:cubicBezTo>
                <a:cubicBezTo>
                  <a:pt x="-1430" y="128954"/>
                  <a:pt x="42532" y="109904"/>
                  <a:pt x="43997" y="140677"/>
                </a:cubicBezTo>
                <a:cubicBezTo>
                  <a:pt x="45462" y="171450"/>
                  <a:pt x="27144" y="230798"/>
                  <a:pt x="8827" y="290147"/>
                </a:cubicBezTo>
              </a:path>
            </a:pathLst>
          </a:custGeom>
          <a:noFill/>
          <a:ln>
            <a:solidFill>
              <a:schemeClr val="tx1"/>
            </a:solidFill>
            <a:prstDash val="dash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  <a:ea typeface="ＭＳ Ｐゴシック" charset="0"/>
            </a:endParaRPr>
          </a:p>
        </p:txBody>
      </p:sp>
      <p:sp>
        <p:nvSpPr>
          <p:cNvPr id="14348" name="Freeform 14347"/>
          <p:cNvSpPr/>
          <p:nvPr/>
        </p:nvSpPr>
        <p:spPr bwMode="auto">
          <a:xfrm>
            <a:off x="6896101" y="5776547"/>
            <a:ext cx="378069" cy="246185"/>
          </a:xfrm>
          <a:custGeom>
            <a:avLst/>
            <a:gdLst>
              <a:gd name="connsiteX0" fmla="*/ 378069 w 378069"/>
              <a:gd name="connsiteY0" fmla="*/ 0 h 246185"/>
              <a:gd name="connsiteX1" fmla="*/ 140677 w 378069"/>
              <a:gd name="connsiteY1" fmla="*/ 87924 h 246185"/>
              <a:gd name="connsiteX2" fmla="*/ 193431 w 378069"/>
              <a:gd name="connsiteY2" fmla="*/ 175847 h 246185"/>
              <a:gd name="connsiteX3" fmla="*/ 0 w 378069"/>
              <a:gd name="connsiteY3" fmla="*/ 246185 h 246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069" h="246185">
                <a:moveTo>
                  <a:pt x="378069" y="0"/>
                </a:moveTo>
                <a:cubicBezTo>
                  <a:pt x="274759" y="29308"/>
                  <a:pt x="171450" y="58616"/>
                  <a:pt x="140677" y="87924"/>
                </a:cubicBezTo>
                <a:cubicBezTo>
                  <a:pt x="109904" y="117232"/>
                  <a:pt x="216877" y="149470"/>
                  <a:pt x="193431" y="175847"/>
                </a:cubicBezTo>
                <a:cubicBezTo>
                  <a:pt x="169985" y="202224"/>
                  <a:pt x="84992" y="224204"/>
                  <a:pt x="0" y="246185"/>
                </a:cubicBezTo>
              </a:path>
            </a:pathLst>
          </a:custGeom>
          <a:noFill/>
          <a:ln>
            <a:solidFill>
              <a:schemeClr val="tx1"/>
            </a:solidFill>
            <a:prstDash val="dash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  <a:ea typeface="ＭＳ Ｐゴシック" charset="0"/>
            </a:endParaRPr>
          </a:p>
        </p:txBody>
      </p:sp>
      <p:sp>
        <p:nvSpPr>
          <p:cNvPr id="49" name="Freeform 48"/>
          <p:cNvSpPr/>
          <p:nvPr/>
        </p:nvSpPr>
        <p:spPr bwMode="auto">
          <a:xfrm>
            <a:off x="5122986" y="5779478"/>
            <a:ext cx="378069" cy="246185"/>
          </a:xfrm>
          <a:custGeom>
            <a:avLst/>
            <a:gdLst>
              <a:gd name="connsiteX0" fmla="*/ 378069 w 378069"/>
              <a:gd name="connsiteY0" fmla="*/ 0 h 246185"/>
              <a:gd name="connsiteX1" fmla="*/ 140677 w 378069"/>
              <a:gd name="connsiteY1" fmla="*/ 87924 h 246185"/>
              <a:gd name="connsiteX2" fmla="*/ 193431 w 378069"/>
              <a:gd name="connsiteY2" fmla="*/ 175847 h 246185"/>
              <a:gd name="connsiteX3" fmla="*/ 0 w 378069"/>
              <a:gd name="connsiteY3" fmla="*/ 246185 h 2461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069" h="246185">
                <a:moveTo>
                  <a:pt x="378069" y="0"/>
                </a:moveTo>
                <a:cubicBezTo>
                  <a:pt x="274759" y="29308"/>
                  <a:pt x="171450" y="58616"/>
                  <a:pt x="140677" y="87924"/>
                </a:cubicBezTo>
                <a:cubicBezTo>
                  <a:pt x="109904" y="117232"/>
                  <a:pt x="216877" y="149470"/>
                  <a:pt x="193431" y="175847"/>
                </a:cubicBezTo>
                <a:cubicBezTo>
                  <a:pt x="169985" y="202224"/>
                  <a:pt x="84992" y="224204"/>
                  <a:pt x="0" y="246185"/>
                </a:cubicBezTo>
              </a:path>
            </a:pathLst>
          </a:custGeom>
          <a:noFill/>
          <a:ln>
            <a:solidFill>
              <a:schemeClr val="tx1"/>
            </a:solidFill>
            <a:prstDash val="dash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b="1">
              <a:latin typeface="Arial" charset="0"/>
              <a:ea typeface="ＭＳ Ｐゴシック" charset="0"/>
            </a:endParaRPr>
          </a:p>
        </p:txBody>
      </p:sp>
      <p:sp>
        <p:nvSpPr>
          <p:cNvPr id="14349" name="TextBox 14348"/>
          <p:cNvSpPr txBox="1"/>
          <p:nvPr/>
        </p:nvSpPr>
        <p:spPr>
          <a:xfrm>
            <a:off x="3429000" y="3429000"/>
            <a:ext cx="13933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Model and Well Data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053752" y="3733800"/>
            <a:ext cx="1114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2D Trend Model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748952" y="5181600"/>
            <a:ext cx="1114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1D Trend Model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462952" y="6062990"/>
            <a:ext cx="11144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/>
              <a:t>3D Trend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98415" y="2617114"/>
            <a:ext cx="837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Average </a:t>
            </a:r>
          </a:p>
          <a:p>
            <a:r>
              <a:rPr lang="en-US" sz="1200"/>
              <a:t>over Wells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 flipH="1">
            <a:off x="7182425" y="2771742"/>
            <a:ext cx="513774" cy="102577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Arrow Connector 46"/>
          <p:cNvCxnSpPr/>
          <p:nvPr/>
        </p:nvCxnSpPr>
        <p:spPr bwMode="auto">
          <a:xfrm>
            <a:off x="8410288" y="3048000"/>
            <a:ext cx="9812" cy="274027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Arrow Connector 49"/>
          <p:cNvCxnSpPr/>
          <p:nvPr/>
        </p:nvCxnSpPr>
        <p:spPr bwMode="auto">
          <a:xfrm flipV="1">
            <a:off x="8600789" y="2550503"/>
            <a:ext cx="860793" cy="223471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4" name="TextBox 53"/>
          <p:cNvSpPr txBox="1"/>
          <p:nvPr/>
        </p:nvSpPr>
        <p:spPr>
          <a:xfrm>
            <a:off x="8421249" y="4338936"/>
            <a:ext cx="888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Average </a:t>
            </a:r>
          </a:p>
          <a:p>
            <a:r>
              <a:rPr lang="en-US" sz="1200"/>
              <a:t>over Layers</a:t>
            </a: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F5ABA04F-C26B-42BD-892F-4C4AEB426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2D + 1D Modeling Workflow</a:t>
            </a:r>
          </a:p>
        </p:txBody>
      </p:sp>
    </p:spTree>
    <p:extLst>
      <p:ext uri="{BB962C8B-B14F-4D97-AF65-F5344CB8AC3E}">
        <p14:creationId xmlns:p14="http://schemas.microsoft.com/office/powerpoint/2010/main" val="6138781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7969-DEEB-465F-A7FF-0B2ED16C9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5498"/>
            <a:ext cx="8446478" cy="1325563"/>
          </a:xfrm>
        </p:spPr>
        <p:txBody>
          <a:bodyPr/>
          <a:lstStyle/>
          <a:p>
            <a:r>
              <a:rPr lang="en-US" dirty="0"/>
              <a:t>Spatial Feature Trend Models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C22F06A-6A35-4445-A064-5040D2A74675}"/>
              </a:ext>
            </a:extLst>
          </p:cNvPr>
          <p:cNvSpPr txBox="1">
            <a:spLocks/>
          </p:cNvSpPr>
          <p:nvPr/>
        </p:nvSpPr>
        <p:spPr>
          <a:xfrm>
            <a:off x="838200" y="1102631"/>
            <a:ext cx="4790244" cy="40196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2000" b="1" dirty="0">
                <a:cs typeface="Times New Roman" panose="02020603050405020304" pitchFamily="18" charset="0"/>
              </a:rPr>
              <a:t>Computational efficient trend modeling </a:t>
            </a:r>
            <a:r>
              <a:rPr lang="en-US" sz="2000" b="1">
                <a:cs typeface="Times New Roman" panose="02020603050405020304" pitchFamily="18" charset="0"/>
              </a:rPr>
              <a:t>with moving window conditional distributions.</a:t>
            </a:r>
            <a:endParaRPr lang="en-US" sz="2000"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cs typeface="Times New Roman" panose="02020603050405020304" pitchFamily="18" charset="0"/>
              </a:rPr>
              <a:t>1D vertical trends with uncertainty intervals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cs typeface="Times New Roman" panose="02020603050405020304" pitchFamily="18" charset="0"/>
              </a:rPr>
              <a:t>sampled conditional distributions with specified binning rate to reduce noise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cs typeface="Times New Roman" panose="02020603050405020304" pitchFamily="18" charset="0"/>
              </a:rPr>
              <a:t>applied spline curve of low order to further reduce noise and improve interpolation and extrapolation</a:t>
            </a:r>
            <a:endParaRPr lang="en-US" sz="2000" dirty="0"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2B6C88-C4D0-4287-9047-59B32EE4F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1288" y="130660"/>
            <a:ext cx="6324600" cy="6429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98FD47-AB0B-48C7-AC89-FE3C4A14E729}"/>
              </a:ext>
            </a:extLst>
          </p:cNvPr>
          <p:cNvSpPr txBox="1"/>
          <p:nvPr/>
        </p:nvSpPr>
        <p:spPr>
          <a:xfrm>
            <a:off x="6055015" y="6504425"/>
            <a:ext cx="6083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Vertical trends by 1D moving window in depth, P40-P60 orange, P25-P75 yellow, P10-P90 grey. </a:t>
            </a:r>
          </a:p>
        </p:txBody>
      </p:sp>
    </p:spTree>
    <p:extLst>
      <p:ext uri="{BB962C8B-B14F-4D97-AF65-F5344CB8AC3E}">
        <p14:creationId xmlns:p14="http://schemas.microsoft.com/office/powerpoint/2010/main" val="972617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7969-DEEB-465F-A7FF-0B2ED16C9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5498"/>
            <a:ext cx="8446478" cy="1325563"/>
          </a:xfrm>
        </p:spPr>
        <p:txBody>
          <a:bodyPr/>
          <a:lstStyle/>
          <a:p>
            <a:r>
              <a:rPr lang="en-US" dirty="0"/>
              <a:t>Spatial Feature Trend Models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C22F06A-6A35-4445-A064-5040D2A74675}"/>
              </a:ext>
            </a:extLst>
          </p:cNvPr>
          <p:cNvSpPr txBox="1">
            <a:spLocks/>
          </p:cNvSpPr>
          <p:nvPr/>
        </p:nvSpPr>
        <p:spPr>
          <a:xfrm>
            <a:off x="838199" y="1102631"/>
            <a:ext cx="10873155" cy="40196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2000" b="1">
                <a:cs typeface="Times New Roman" panose="02020603050405020304" pitchFamily="18" charset="0"/>
              </a:rPr>
              <a:t>Spatial Continuity Analysis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endParaRPr lang="en-US" sz="2000"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2000">
                <a:cs typeface="Times New Roman" panose="02020603050405020304" pitchFamily="18" charset="0"/>
              </a:rPr>
              <a:t>Trend and directionality detection</a:t>
            </a:r>
            <a:endParaRPr lang="en-US" sz="2000" dirty="0"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39C3B2-3D30-468A-AA54-E7CAE3AF5DC9}"/>
              </a:ext>
            </a:extLst>
          </p:cNvPr>
          <p:cNvSpPr txBox="1"/>
          <p:nvPr/>
        </p:nvSpPr>
        <p:spPr>
          <a:xfrm>
            <a:off x="8842159" y="736847"/>
            <a:ext cx="1801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 be completed.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5318EF-72E4-4080-81D7-612616328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767" y="1699760"/>
            <a:ext cx="6584965" cy="48046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B2139D-EB7F-4FAE-96F7-1031C5C337C1}"/>
              </a:ext>
            </a:extLst>
          </p:cNvPr>
          <p:cNvSpPr txBox="1"/>
          <p:nvPr/>
        </p:nvSpPr>
        <p:spPr>
          <a:xfrm>
            <a:off x="6274776" y="6486669"/>
            <a:ext cx="5555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Variogram maps to detect spatial trends and continuity major and minor directions. </a:t>
            </a:r>
          </a:p>
        </p:txBody>
      </p:sp>
    </p:spTree>
    <p:extLst>
      <p:ext uri="{BB962C8B-B14F-4D97-AF65-F5344CB8AC3E}">
        <p14:creationId xmlns:p14="http://schemas.microsoft.com/office/powerpoint/2010/main" val="23561914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7969-DEEB-465F-A7FF-0B2ED16C9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5498"/>
            <a:ext cx="8446478" cy="1325563"/>
          </a:xfrm>
        </p:spPr>
        <p:txBody>
          <a:bodyPr/>
          <a:lstStyle/>
          <a:p>
            <a:r>
              <a:rPr lang="en-US" dirty="0"/>
              <a:t>Spatial Feature Trend Models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C22F06A-6A35-4445-A064-5040D2A74675}"/>
              </a:ext>
            </a:extLst>
          </p:cNvPr>
          <p:cNvSpPr txBox="1">
            <a:spLocks/>
          </p:cNvSpPr>
          <p:nvPr/>
        </p:nvSpPr>
        <p:spPr>
          <a:xfrm>
            <a:off x="838200" y="1320065"/>
            <a:ext cx="3485225" cy="40196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2000" b="1" dirty="0">
                <a:cs typeface="Times New Roman" panose="02020603050405020304" pitchFamily="18" charset="0"/>
              </a:rPr>
              <a:t>Computational efficient trend modeling with sparse </a:t>
            </a:r>
            <a:r>
              <a:rPr lang="en-US" sz="2000" b="1">
                <a:cs typeface="Times New Roman" panose="02020603050405020304" pitchFamily="18" charset="0"/>
              </a:rPr>
              <a:t>data convolution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cs typeface="Times New Roman" panose="02020603050405020304" pitchFamily="18" charset="0"/>
              </a:rPr>
              <a:t>by-well averages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cs typeface="Times New Roman" panose="02020603050405020304" pitchFamily="18" charset="0"/>
              </a:rPr>
              <a:t>sparse data convolution for fast calculation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endParaRPr lang="en-US" sz="2000"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endParaRPr lang="en-US" sz="2000" dirty="0"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8E18D0-A1EC-454C-AEAC-B547DA890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353" y="1573053"/>
            <a:ext cx="6776251" cy="508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801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7969-DEEB-465F-A7FF-0B2ED16C9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5498"/>
            <a:ext cx="8446478" cy="1325563"/>
          </a:xfrm>
        </p:spPr>
        <p:txBody>
          <a:bodyPr/>
          <a:lstStyle/>
          <a:p>
            <a:r>
              <a:rPr lang="en-US" dirty="0"/>
              <a:t>Spatial Feature Trend Models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C22F06A-6A35-4445-A064-5040D2A74675}"/>
              </a:ext>
            </a:extLst>
          </p:cNvPr>
          <p:cNvSpPr txBox="1">
            <a:spLocks/>
          </p:cNvSpPr>
          <p:nvPr/>
        </p:nvSpPr>
        <p:spPr>
          <a:xfrm>
            <a:off x="838199" y="1102631"/>
            <a:ext cx="11084170" cy="40196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2000" b="1" dirty="0">
                <a:cs typeface="Times New Roman" panose="02020603050405020304" pitchFamily="18" charset="0"/>
              </a:rPr>
              <a:t>Trend diagnostic plots to evaluate trend quality: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cs typeface="Times New Roman" panose="02020603050405020304" pitchFamily="18" charset="0"/>
              </a:rPr>
              <a:t>check for residual and trend relationships and decomposition of variance between trend and residual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AE9BA1-35FC-4531-86E5-76E0627F2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327" y="2146791"/>
            <a:ext cx="10295345" cy="448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16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7969-DEEB-465F-A7FF-0B2ED16C9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5498"/>
            <a:ext cx="8446478" cy="1325563"/>
          </a:xfrm>
        </p:spPr>
        <p:txBody>
          <a:bodyPr/>
          <a:lstStyle/>
          <a:p>
            <a:r>
              <a:rPr lang="en-US"/>
              <a:t>Local Feature Uncertainty Models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C22F06A-6A35-4445-A064-5040D2A74675}"/>
              </a:ext>
            </a:extLst>
          </p:cNvPr>
          <p:cNvSpPr txBox="1">
            <a:spLocks/>
          </p:cNvSpPr>
          <p:nvPr/>
        </p:nvSpPr>
        <p:spPr>
          <a:xfrm>
            <a:off x="838199" y="1102631"/>
            <a:ext cx="11084170" cy="40196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2000" b="1" dirty="0">
                <a:cs typeface="Times New Roman" panose="02020603050405020304" pitchFamily="18" charset="0"/>
              </a:rPr>
              <a:t>Local feature and static pore volume uncertainty models for any location: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US" sz="2000" dirty="0"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6BD5C3-C5E6-4B52-859B-48A345E2D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598" y="1582069"/>
            <a:ext cx="6961480" cy="503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64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7969-DEEB-465F-A7FF-0B2ED16C9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87"/>
            <a:ext cx="10515600" cy="1325563"/>
          </a:xfrm>
        </p:spPr>
        <p:txBody>
          <a:bodyPr/>
          <a:lstStyle/>
          <a:p>
            <a:r>
              <a:rPr lang="en-US" dirty="0"/>
              <a:t>The Data and Data 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6D6CE-3560-475D-AEB4-1BBA69218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1230"/>
            <a:ext cx="9976338" cy="4019690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dirty="0">
                <a:cs typeface="Times New Roman" panose="02020603050405020304" pitchFamily="18" charset="0"/>
              </a:rPr>
              <a:t>The provided data includes GOM</a:t>
            </a:r>
            <a:r>
              <a:rPr lang="en-US" sz="1800" b="1" dirty="0"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cs typeface="Times New Roman" panose="02020603050405020304" pitchFamily="18" charset="0"/>
              </a:rPr>
              <a:t>Reservoir averaged features</a:t>
            </a:r>
            <a:endParaRPr lang="en-US" sz="1800" dirty="0"/>
          </a:p>
          <a:p>
            <a:r>
              <a:rPr lang="en-US" sz="1800" dirty="0"/>
              <a:t>Reservoir outlines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Codes have been developed to process the data including:</a:t>
            </a:r>
          </a:p>
          <a:p>
            <a:r>
              <a:rPr lang="en-US" sz="1800" dirty="0"/>
              <a:t>Loading all features of interest into Pandas DataFrames from ASCII comma delimited files</a:t>
            </a:r>
          </a:p>
          <a:p>
            <a:r>
              <a:rPr lang="en-US" sz="1800" dirty="0"/>
              <a:t>Extracting polygons and </a:t>
            </a:r>
            <a:r>
              <a:rPr lang="en-US" sz="1800" dirty="0" err="1"/>
              <a:t>multipolygons</a:t>
            </a:r>
            <a:r>
              <a:rPr lang="en-US" sz="1800" dirty="0"/>
              <a:t> from the string field of the DataFrames</a:t>
            </a:r>
          </a:p>
          <a:p>
            <a:r>
              <a:rPr lang="en-US" sz="1800" dirty="0"/>
              <a:t>Statistical analysis and diagnostics</a:t>
            </a:r>
          </a:p>
          <a:p>
            <a:r>
              <a:rPr lang="en-US" sz="1800" dirty="0"/>
              <a:t>All codes are in Python and use the most common open- source packages. I avoided use of highly specialized packages that are difficult to work with and may not be maintained. GeostatsPy (Pyrcz et al., 2022) is included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For grid-based analysis and mapping:</a:t>
            </a:r>
          </a:p>
          <a:p>
            <a:r>
              <a:rPr lang="en-US" sz="1800" dirty="0"/>
              <a:t>A reasonable 2D regular grid has been assumed for balanced computational time, coverage and resolution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838930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7969-DEEB-465F-A7FF-0B2ED16C9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/>
              <a:t>Future 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EA542-2834-493C-B365-F9F23DFF6DC9}"/>
              </a:ext>
            </a:extLst>
          </p:cNvPr>
          <p:cNvSpPr txBox="1">
            <a:spLocks/>
          </p:cNvSpPr>
          <p:nvPr/>
        </p:nvSpPr>
        <p:spPr>
          <a:xfrm>
            <a:off x="838200" y="1320065"/>
            <a:ext cx="9850515" cy="40196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2000" b="1">
                <a:cs typeface="Times New Roman" panose="02020603050405020304" pitchFamily="18" charset="0"/>
              </a:rPr>
              <a:t>Impliment feature imputation and check to densify multivariate dataset to support 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cs typeface="Times New Roman" panose="02020603050405020304" pitchFamily="18" charset="0"/>
              </a:rPr>
              <a:t>MDS 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cs typeface="Times New Roman" panose="02020603050405020304" pitchFamily="18" charset="0"/>
              </a:rPr>
              <a:t>Predictor Feature Importance and Sensitivity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>
                <a:cs typeface="Times New Roman" panose="02020603050405020304" pitchFamily="18" charset="0"/>
              </a:rPr>
              <a:t>Pore Volume Calculation with Uncertainty Models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endParaRPr lang="en-US" sz="2000"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endParaRPr lang="en-US" sz="2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24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7969-DEEB-465F-A7FF-0B2ED16C9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87"/>
            <a:ext cx="10515600" cy="1325563"/>
          </a:xfrm>
        </p:spPr>
        <p:txBody>
          <a:bodyPr/>
          <a:lstStyle/>
          <a:p>
            <a:r>
              <a:rPr lang="en-US" dirty="0"/>
              <a:t>The Data and Data 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6D6CE-3560-475D-AEB4-1BBA69218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1230"/>
            <a:ext cx="9976338" cy="4019690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dirty="0">
                <a:cs typeface="Times New Roman" panose="02020603050405020304" pitchFamily="18" charset="0"/>
              </a:rPr>
              <a:t>Loaded reservoir polygons in original coordinates, latitude and longitude (degrees)</a:t>
            </a:r>
            <a:endParaRPr lang="en-US" sz="1800" b="1" dirty="0"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cs typeface="Times New Roman" panose="02020603050405020304" pitchFamily="18" charset="0"/>
              </a:rPr>
              <a:t>Reservoir </a:t>
            </a:r>
            <a:r>
              <a:rPr lang="en-US" sz="1800" dirty="0" err="1">
                <a:cs typeface="Times New Roman" panose="02020603050405020304" pitchFamily="18" charset="0"/>
              </a:rPr>
              <a:t>averag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2AD47A-273B-4A10-93A0-B58B3CCF9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1800225"/>
            <a:ext cx="10391775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68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7969-DEEB-465F-A7FF-0B2ED16C9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87"/>
            <a:ext cx="10515600" cy="1325563"/>
          </a:xfrm>
        </p:spPr>
        <p:txBody>
          <a:bodyPr/>
          <a:lstStyle/>
          <a:p>
            <a:r>
              <a:rPr lang="en-US" dirty="0"/>
              <a:t>The Data and Data 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6D6CE-3560-475D-AEB4-1BBA69218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1230"/>
            <a:ext cx="9976338" cy="4019690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dirty="0">
                <a:cs typeface="Times New Roman" panose="02020603050405020304" pitchFamily="18" charset="0"/>
              </a:rPr>
              <a:t>Loaded reservoir polygons in original coordinates, rasterized to the assumed 2D regular grid for mapping</a:t>
            </a:r>
            <a:endParaRPr lang="en-US" sz="1800" b="1" dirty="0"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4B8F96-F2AA-4EB6-B376-6E0368028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2656793"/>
            <a:ext cx="1030605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771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7969-DEEB-465F-A7FF-0B2ED16C9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87"/>
            <a:ext cx="10515600" cy="1325563"/>
          </a:xfrm>
        </p:spPr>
        <p:txBody>
          <a:bodyPr/>
          <a:lstStyle/>
          <a:p>
            <a:r>
              <a:rPr lang="en-US" dirty="0"/>
              <a:t>The Data and Data 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6D6CE-3560-475D-AEB4-1BBA69218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1230"/>
            <a:ext cx="2644990" cy="4019690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dirty="0">
                <a:cs typeface="Times New Roman" panose="02020603050405020304" pitchFamily="18" charset="0"/>
              </a:rPr>
              <a:t>Reservoir Centroids-based </a:t>
            </a:r>
            <a:r>
              <a:rPr lang="en-US" sz="2000" b="1" dirty="0" err="1">
                <a:cs typeface="Times New Roman" panose="02020603050405020304" pitchFamily="18" charset="0"/>
              </a:rPr>
              <a:t>DataFrame</a:t>
            </a:r>
            <a:r>
              <a:rPr lang="en-US" sz="2000" b="1" dirty="0">
                <a:cs typeface="Times New Roman" panose="02020603050405020304" pitchFamily="18" charset="0"/>
              </a:rPr>
              <a:t> calculated: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cs typeface="Times New Roman" panose="02020603050405020304" pitchFamily="18" charset="0"/>
              </a:rPr>
              <a:t>Centroids calculated over the rasterized reservoirs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cs typeface="Times New Roman" panose="02020603050405020304" pitchFamily="18" charset="0"/>
              </a:rPr>
              <a:t>Matched with all reservoir averaged features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cs typeface="Times New Roman" panose="02020603050405020304" pitchFamily="18" charset="0"/>
              </a:rPr>
              <a:t>Areas calculated and added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31F8BB-C731-44B0-BF25-AB9B67084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488" y="1078159"/>
            <a:ext cx="7870610" cy="553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62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7969-DEEB-465F-A7FF-0B2ED16C9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87"/>
            <a:ext cx="10515600" cy="1325563"/>
          </a:xfrm>
        </p:spPr>
        <p:txBody>
          <a:bodyPr/>
          <a:lstStyle/>
          <a:p>
            <a:r>
              <a:rPr lang="en-US" dirty="0"/>
              <a:t>Debiasing Spatial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6D6CE-3560-475D-AEB4-1BBA69218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1230"/>
            <a:ext cx="3153508" cy="4019690"/>
          </a:xfrm>
        </p:spPr>
        <p:txBody>
          <a:bodyPr>
            <a:noAutofit/>
          </a:bodyPr>
          <a:lstStyle/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dirty="0">
                <a:cs typeface="Times New Roman" panose="02020603050405020304" pitchFamily="18" charset="0"/>
              </a:rPr>
              <a:t>Spatial data debiasing with cell-based declustering: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cs typeface="Times New Roman" panose="02020603050405020304" pitchFamily="18" charset="0"/>
              </a:rPr>
              <a:t>Calculation of declustering weights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cs typeface="Times New Roman" panose="02020603050405020304" pitchFamily="18" charset="0"/>
              </a:rPr>
              <a:t>Development of flexible, diagnostic plotting functions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cs typeface="Times New Roman" panose="02020603050405020304" pitchFamily="18" charset="0"/>
              </a:rPr>
              <a:t>Inclusion of statistical weighting to means, variances and distributions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B381DB-F576-46D5-BA8F-2B73B15A2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096" y="1219003"/>
            <a:ext cx="6894904" cy="489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633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17818</TotalTime>
  <Words>1739</Words>
  <Application>Microsoft Office PowerPoint</Application>
  <PresentationFormat>Widescreen</PresentationFormat>
  <Paragraphs>267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MS PGothic</vt:lpstr>
      <vt:lpstr>MS PGothic</vt:lpstr>
      <vt:lpstr>Arial</vt:lpstr>
      <vt:lpstr>Calibri</vt:lpstr>
      <vt:lpstr>Calibri Light</vt:lpstr>
      <vt:lpstr>Cambria Math</vt:lpstr>
      <vt:lpstr>Times New Roman</vt:lpstr>
      <vt:lpstr>Office Theme</vt:lpstr>
      <vt:lpstr>IHSMarkit and UT Austin CCUS GOM Data Prototype</vt:lpstr>
      <vt:lpstr>Operational Capability Development</vt:lpstr>
      <vt:lpstr>Summary</vt:lpstr>
      <vt:lpstr>The CCUS Workflow</vt:lpstr>
      <vt:lpstr>The Data and Data Loading</vt:lpstr>
      <vt:lpstr>The Data and Data Loading</vt:lpstr>
      <vt:lpstr>The Data and Data Loading</vt:lpstr>
      <vt:lpstr>The Data and Data Loading</vt:lpstr>
      <vt:lpstr>Debiasing Spatial Data</vt:lpstr>
      <vt:lpstr>Debiasing Spatial Data</vt:lpstr>
      <vt:lpstr>Spatial Data Anomaly Detection</vt:lpstr>
      <vt:lpstr>Multivariate Analysis</vt:lpstr>
      <vt:lpstr>Multivariate Analysis</vt:lpstr>
      <vt:lpstr>Multivariate Analysis</vt:lpstr>
      <vt:lpstr>Feature Selection</vt:lpstr>
      <vt:lpstr>CO2 Storage Groups</vt:lpstr>
      <vt:lpstr>Spatial Feature Trend Models</vt:lpstr>
      <vt:lpstr>Spatial Feature Trend Models</vt:lpstr>
      <vt:lpstr>Static Pore Volume Modeling</vt:lpstr>
      <vt:lpstr>Static Pore Volume Modeling</vt:lpstr>
      <vt:lpstr>Static Pore Volume Modeling</vt:lpstr>
      <vt:lpstr>Static Pore Volume Modeling</vt:lpstr>
      <vt:lpstr>CO2 Storage Uncertainty Maps</vt:lpstr>
      <vt:lpstr>Transfer Function</vt:lpstr>
      <vt:lpstr>Static Pore Volume Modeling</vt:lpstr>
      <vt:lpstr>Next Steps based On IHSMarkit Feedback</vt:lpstr>
      <vt:lpstr>Updates – Coordinate Projection</vt:lpstr>
      <vt:lpstr>Updates – Declustered Distributions</vt:lpstr>
      <vt:lpstr>Updates – Declustered Distributions</vt:lpstr>
      <vt:lpstr>Updates – Add Response Feature to Correlation Analysis</vt:lpstr>
      <vt:lpstr>Updates – Trend Diagnostics</vt:lpstr>
      <vt:lpstr>Updates – Local Uncertainty with Reference Distributions</vt:lpstr>
      <vt:lpstr>Updates – Local Uncertainty with Reference Distributions</vt:lpstr>
      <vt:lpstr>Updates – Risk Maps</vt:lpstr>
      <vt:lpstr>Updates – Risk Maps</vt:lpstr>
      <vt:lpstr>Updates – Risk Maps</vt:lpstr>
      <vt:lpstr>Saline Aquifers</vt:lpstr>
      <vt:lpstr>Working with Big Data</vt:lpstr>
      <vt:lpstr>Debiasing Spatial Data</vt:lpstr>
      <vt:lpstr>Debiasing Spatial Data</vt:lpstr>
      <vt:lpstr>Multivariate Analysis</vt:lpstr>
      <vt:lpstr>Feature Selection</vt:lpstr>
      <vt:lpstr>CO2 Storage Groups</vt:lpstr>
      <vt:lpstr>2D + 1D Modeling Workflow</vt:lpstr>
      <vt:lpstr>Spatial Feature Trend Models</vt:lpstr>
      <vt:lpstr>Spatial Feature Trend Models</vt:lpstr>
      <vt:lpstr>Spatial Feature Trend Models</vt:lpstr>
      <vt:lpstr>Spatial Feature Trend Models</vt:lpstr>
      <vt:lpstr>Local Feature Uncertainty Models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IHSMarkit Discussion Trends in Our Industry </dc:title>
  <dc:creator>Pyrcz, Michael</dc:creator>
  <cp:lastModifiedBy>Pyrcz, Michael</cp:lastModifiedBy>
  <cp:revision>60</cp:revision>
  <dcterms:created xsi:type="dcterms:W3CDTF">2021-07-22T13:01:10Z</dcterms:created>
  <dcterms:modified xsi:type="dcterms:W3CDTF">2022-03-11T23:14:48Z</dcterms:modified>
</cp:coreProperties>
</file>